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0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1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5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1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3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8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2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EDF0-41B2-4B03-8F40-5219EB30279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2D188-1001-4CDC-A6B6-AC49A871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415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528011" y="2362327"/>
            <a:ext cx="7898264" cy="264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ترزیق خون منظم و اصلاح کم خونی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داروهای جلوگیری کننده از تجمع آهن در بدن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پیوند مغز استخوان</a:t>
            </a:r>
            <a:endParaRPr lang="fa-IR" sz="3200" b="1" dirty="0">
              <a:solidFill>
                <a:srgbClr val="002060"/>
              </a:solidFill>
              <a:cs typeface="B Yeka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24073" y="1289657"/>
            <a:ext cx="3193917" cy="9053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5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 درمان</a:t>
            </a:r>
          </a:p>
        </p:txBody>
      </p:sp>
    </p:spTree>
    <p:extLst>
      <p:ext uri="{BB962C8B-B14F-4D97-AF65-F5344CB8AC3E}">
        <p14:creationId xmlns:p14="http://schemas.microsoft.com/office/powerpoint/2010/main" val="29818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29327" y="858838"/>
            <a:ext cx="728866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تعریف تالاسمی</a:t>
            </a:r>
            <a:endParaRPr lang="fa-IR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33926" y="2124365"/>
            <a:ext cx="8692349" cy="3156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cs typeface="B Yekan" panose="00000400000000000000" pitchFamily="2" charset="-78"/>
              </a:rPr>
              <a:t>تالاسمی یک نوع کم خونی ارثی است که در اثر اختلال ساختمانی در گلبول های قرمز ایجاد می شود.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chemeClr val="accent5">
                    <a:lumMod val="50000"/>
                  </a:schemeClr>
                </a:solidFill>
                <a:cs typeface="B Yekan" panose="00000400000000000000" pitchFamily="2" charset="-78"/>
              </a:rPr>
              <a:t>این بیماری از والدین ناقل ژن این بیماری به فرزندان منتقل می شود.</a:t>
            </a:r>
            <a:endParaRPr lang="fa-IR" sz="3200" b="1" dirty="0">
              <a:solidFill>
                <a:schemeClr val="accent5">
                  <a:lumMod val="50000"/>
                </a:schemeClr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08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029327" y="2604438"/>
            <a:ext cx="7396948" cy="16491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در ایران 30000 نفر به تالاسمی مبتلا هستند و هر سال به این بیماری اضافه می شود.</a:t>
            </a:r>
          </a:p>
        </p:txBody>
      </p:sp>
    </p:spTree>
    <p:extLst>
      <p:ext uri="{BB962C8B-B14F-4D97-AF65-F5344CB8AC3E}">
        <p14:creationId xmlns:p14="http://schemas.microsoft.com/office/powerpoint/2010/main" val="182456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524000" y="2410933"/>
            <a:ext cx="7902275" cy="3099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lnSpc>
                <a:spcPct val="100000"/>
              </a:lnSpc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بر حسب میزان نقص ساختمانی در گلبول های قرمز تالاسمی از لحاظ شدت کم خونی درجات مختلفی دارد</a:t>
            </a:r>
            <a:r>
              <a:rPr lang="en-US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.</a:t>
            </a:r>
            <a:endParaRPr lang="fa-IR" sz="3200" b="1" dirty="0" smtClean="0">
              <a:solidFill>
                <a:srgbClr val="002060"/>
              </a:solidFill>
              <a:cs typeface="B Yekan" panose="00000400000000000000" pitchFamily="2" charset="-78"/>
            </a:endParaRPr>
          </a:p>
          <a:p>
            <a:pPr algn="just" rtl="1">
              <a:lnSpc>
                <a:spcPct val="100000"/>
              </a:lnSpc>
            </a:pPr>
            <a:endParaRPr lang="fa-IR" sz="3200" b="1" dirty="0" smtClean="0">
              <a:solidFill>
                <a:srgbClr val="002060"/>
              </a:solidFill>
              <a:cs typeface="B Yekan" panose="00000400000000000000" pitchFamily="2" charset="-78"/>
            </a:endParaRPr>
          </a:p>
          <a:p>
            <a:pPr algn="just" rtl="1">
              <a:lnSpc>
                <a:spcPct val="100000"/>
              </a:lnSpc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1- تالاسمی خفیف</a:t>
            </a:r>
            <a:r>
              <a:rPr lang="en-US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( مینور)</a:t>
            </a:r>
          </a:p>
          <a:p>
            <a:pPr algn="just" rtl="1">
              <a:lnSpc>
                <a:spcPct val="100000"/>
              </a:lnSpc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2- تالاسمی شدید</a:t>
            </a:r>
            <a:r>
              <a:rPr lang="en-US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( ماژور)</a:t>
            </a:r>
          </a:p>
          <a:p>
            <a:pPr algn="r" rtl="1">
              <a:lnSpc>
                <a:spcPct val="100000"/>
              </a:lnSpc>
            </a:pPr>
            <a:endParaRPr lang="fa-IR" sz="3200" b="1" dirty="0" smtClean="0">
              <a:solidFill>
                <a:srgbClr val="002060"/>
              </a:solidFill>
              <a:cs typeface="B Yeka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27421" y="1122363"/>
            <a:ext cx="6598854" cy="810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انواع تالاسمی</a:t>
            </a:r>
            <a:r>
              <a:rPr lang="en-US" sz="4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(بر حسب شدت بیماری)</a:t>
            </a:r>
            <a:endParaRPr lang="fa-IR" sz="32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51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502568" y="1512771"/>
            <a:ext cx="6807100" cy="38324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در صورتی که تنها یکی از والدین حامل ژن تالاسمی باشد</a:t>
            </a:r>
            <a:r>
              <a:rPr lang="en-US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،</a:t>
            </a:r>
            <a:r>
              <a:rPr lang="en-US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 </a:t>
            </a: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نیمی ازفرزندان آنان ممکن است مبتلا به تالاسمی خفیف گردند.</a:t>
            </a: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تالاسمی مینور بدون علامت است و تنها با آزمایش خون مشخص می شود.</a:t>
            </a:r>
            <a:endParaRPr lang="en-US" sz="3200" b="1" dirty="0">
              <a:solidFill>
                <a:srgbClr val="002060"/>
              </a:solidFill>
              <a:cs typeface="B Yekan" panose="000004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21004" y="565679"/>
            <a:ext cx="7288664" cy="8125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ar-SA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تالاسمی</a:t>
            </a: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 خفیف(</a:t>
            </a:r>
            <a:r>
              <a:rPr lang="ar-SA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 مینور</a:t>
            </a:r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(</a:t>
            </a:r>
            <a:endParaRPr lang="fa-IR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87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5011" y="2604438"/>
            <a:ext cx="9041264" cy="2533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50% فرزندانشان تالاسمی خفیف خواهند داشت.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25% فرزندانشان سالم خواهند بود.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25% فرزندانشان دچار تالاسمی شدید (ماژور) می شوند.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29327" y="573133"/>
            <a:ext cx="7288664" cy="18769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5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در صورت ازدواج دو فرد مبتلا به تالاسمی خفیف </a:t>
            </a:r>
            <a:r>
              <a:rPr lang="fa-IR" sz="4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(مینور):</a:t>
            </a:r>
          </a:p>
        </p:txBody>
      </p:sp>
    </p:spTree>
    <p:extLst>
      <p:ext uri="{BB962C8B-B14F-4D97-AF65-F5344CB8AC3E}">
        <p14:creationId xmlns:p14="http://schemas.microsoft.com/office/powerpoint/2010/main" val="16590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909010" y="2400384"/>
            <a:ext cx="7902275" cy="3269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اگر هر دو والد حامل ژن تالاسمی باشند، 1/4 فرزندانشان مبتلا به تالاسمی شدید خواهند بود.</a:t>
            </a:r>
          </a:p>
          <a:p>
            <a:pPr marL="457200" indent="-457200" algn="just" rt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مبتلایان به تالاسمی شدید معمولا در 3 ماه اول زندگی علائمی ندارند ولی در 3 تا 18 ماهگی دچار علائمی نظیر کم خونی شدید، لاغری، بی اشتهایی و بی قراری می گردند.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799" y="1023102"/>
            <a:ext cx="5389679" cy="9053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5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تالاسمی شدید (ماژور)</a:t>
            </a:r>
          </a:p>
        </p:txBody>
      </p:sp>
    </p:spTree>
    <p:extLst>
      <p:ext uri="{BB962C8B-B14F-4D97-AF65-F5344CB8AC3E}">
        <p14:creationId xmlns:p14="http://schemas.microsoft.com/office/powerpoint/2010/main" val="3861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528011" y="1553536"/>
            <a:ext cx="7898264" cy="3912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800" b="1" dirty="0" smtClean="0">
                <a:solidFill>
                  <a:srgbClr val="FF0000"/>
                </a:solidFill>
                <a:cs typeface="B Yekan" panose="00000400000000000000" pitchFamily="2" charset="-78"/>
              </a:rPr>
              <a:t>تالاسمی خفیف: </a:t>
            </a:r>
          </a:p>
          <a:p>
            <a:pPr algn="just" rtl="1"/>
            <a:r>
              <a:rPr lang="fa-IR" sz="2800" b="1" dirty="0" smtClean="0">
                <a:solidFill>
                  <a:schemeClr val="accent5">
                    <a:lumMod val="50000"/>
                  </a:schemeClr>
                </a:solidFill>
                <a:cs typeface="B Yekan" panose="00000400000000000000" pitchFamily="2" charset="-78"/>
              </a:rPr>
              <a:t>- اکثرا بدون علامت و مبتلایان از وجود آن بی اطلاعند.</a:t>
            </a:r>
          </a:p>
          <a:p>
            <a:pPr algn="just" rtl="1"/>
            <a:r>
              <a:rPr lang="fa-IR" sz="2800" b="1" dirty="0" smtClean="0">
                <a:solidFill>
                  <a:schemeClr val="accent5">
                    <a:lumMod val="50000"/>
                  </a:schemeClr>
                </a:solidFill>
                <a:cs typeface="B Yekan" panose="00000400000000000000" pitchFamily="2" charset="-78"/>
              </a:rPr>
              <a:t>- تنها در آزمایش خون کم خونی خفیف مشاهده می شود.</a:t>
            </a:r>
          </a:p>
          <a:p>
            <a:pPr algn="just" rtl="1"/>
            <a:endParaRPr lang="fa-IR" sz="2800" b="1" dirty="0" smtClean="0">
              <a:solidFill>
                <a:schemeClr val="accent5">
                  <a:lumMod val="50000"/>
                </a:schemeClr>
              </a:solidFill>
              <a:cs typeface="B Yekan" panose="00000400000000000000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FF0000"/>
                </a:solidFill>
                <a:cs typeface="B Yekan" panose="00000400000000000000" pitchFamily="2" charset="-78"/>
              </a:rPr>
              <a:t>تالاسمی شدید:</a:t>
            </a:r>
          </a:p>
          <a:p>
            <a:pPr algn="just" rtl="1"/>
            <a:r>
              <a:rPr lang="fa-IR" sz="2800" b="1" dirty="0" smtClean="0">
                <a:solidFill>
                  <a:schemeClr val="accent5">
                    <a:lumMod val="50000"/>
                  </a:schemeClr>
                </a:solidFill>
                <a:cs typeface="B Yekan" panose="00000400000000000000" pitchFamily="2" charset="-78"/>
              </a:rPr>
              <a:t>- کم خونی شدید - تغییرشکل استخوانی واضح خصوصا در سر و صورت - اختلال رشد و تکامل - طحال و کبد بزرگ زردی و سنگ کیسه صفرا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24073" y="485023"/>
            <a:ext cx="3193917" cy="9053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5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علائم تالاسمی</a:t>
            </a:r>
          </a:p>
        </p:txBody>
      </p:sp>
    </p:spTree>
    <p:extLst>
      <p:ext uri="{BB962C8B-B14F-4D97-AF65-F5344CB8AC3E}">
        <p14:creationId xmlns:p14="http://schemas.microsoft.com/office/powerpoint/2010/main" val="379217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" y="0"/>
            <a:ext cx="12161283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528011" y="2512763"/>
            <a:ext cx="7898264" cy="264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  <a:cs typeface="B Yekan" panose="00000400000000000000" pitchFamily="2" charset="-78"/>
              </a:rPr>
              <a:t>با مشاوره ژنتیکی هنگام ازدواج، قبل از بارداری و 12 هفته اول بارداری می توان از تولد فرزند مبتلا به تالاسمی جلوگیری کرد.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24073" y="1364875"/>
            <a:ext cx="3193917" cy="9053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50000"/>
              </a:lnSpc>
            </a:pPr>
            <a:r>
              <a:rPr lang="fa-IR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anose="00000400000000000000" pitchFamily="2" charset="-78"/>
              </a:rPr>
              <a:t> پیشگیری</a:t>
            </a:r>
          </a:p>
        </p:txBody>
      </p:sp>
    </p:spTree>
    <p:extLst>
      <p:ext uri="{BB962C8B-B14F-4D97-AF65-F5344CB8AC3E}">
        <p14:creationId xmlns:p14="http://schemas.microsoft.com/office/powerpoint/2010/main" val="288858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339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 Yekan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مصطفی رضایی قلعه</dc:creator>
  <cp:lastModifiedBy>مصطفی رضایی قلعه</cp:lastModifiedBy>
  <cp:revision>17</cp:revision>
  <dcterms:created xsi:type="dcterms:W3CDTF">2014-11-17T10:45:20Z</dcterms:created>
  <dcterms:modified xsi:type="dcterms:W3CDTF">2014-12-10T07:35:06Z</dcterms:modified>
</cp:coreProperties>
</file>