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6" r:id="rId3"/>
    <p:sldId id="257" r:id="rId4"/>
    <p:sldId id="259" r:id="rId5"/>
    <p:sldId id="261" r:id="rId6"/>
    <p:sldId id="264" r:id="rId7"/>
    <p:sldId id="262" r:id="rId8"/>
    <p:sldId id="263" r:id="rId9"/>
    <p:sldId id="265" r:id="rId10"/>
    <p:sldId id="266" r:id="rId11"/>
    <p:sldId id="267" r:id="rId12"/>
    <p:sldId id="268" r:id="rId13"/>
    <p:sldId id="269" r:id="rId14"/>
    <p:sldId id="270" r:id="rId15"/>
    <p:sldId id="260"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p:cViewPr varScale="1">
        <p:scale>
          <a:sx n="79" d="100"/>
          <a:sy n="79" d="100"/>
        </p:scale>
        <p:origin x="12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1FAE4AC-33FE-40E1-885A-EA1307252ED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36323050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AE4AC-33FE-40E1-885A-EA1307252ED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305549640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AE4AC-33FE-40E1-885A-EA1307252ED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1658424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1FAE4AC-33FE-40E1-885A-EA1307252ED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3642285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1FAE4AC-33FE-40E1-885A-EA1307252EDF}" type="datetimeFigureOut">
              <a:rPr lang="en-US" smtClean="0"/>
              <a:t>12/8/2014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3422778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1FAE4AC-33FE-40E1-885A-EA1307252EDF}"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46258091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1FAE4AC-33FE-40E1-885A-EA1307252EDF}" type="datetimeFigureOut">
              <a:rPr lang="en-US" smtClean="0"/>
              <a:t>12/8/2014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164096105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1FAE4AC-33FE-40E1-885A-EA1307252EDF}" type="datetimeFigureOut">
              <a:rPr lang="en-US" smtClean="0"/>
              <a:t>12/8/2014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16242397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1FAE4AC-33FE-40E1-885A-EA1307252EDF}" type="datetimeFigureOut">
              <a:rPr lang="en-US" smtClean="0"/>
              <a:t>12/8/2014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16274626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AE4AC-33FE-40E1-885A-EA1307252EDF}"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17019610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1FAE4AC-33FE-40E1-885A-EA1307252EDF}" type="datetimeFigureOut">
              <a:rPr lang="en-US" smtClean="0"/>
              <a:t>12/8/2014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946793-6153-402E-95F2-D061A699A4AA}" type="slidenum">
              <a:rPr lang="en-US" smtClean="0"/>
              <a:t>‹#›</a:t>
            </a:fld>
            <a:endParaRPr lang="en-US"/>
          </a:p>
        </p:txBody>
      </p:sp>
    </p:spTree>
    <p:extLst>
      <p:ext uri="{BB962C8B-B14F-4D97-AF65-F5344CB8AC3E}">
        <p14:creationId xmlns:p14="http://schemas.microsoft.com/office/powerpoint/2010/main" val="118395310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FAE4AC-33FE-40E1-885A-EA1307252EDF}" type="datetimeFigureOut">
              <a:rPr lang="en-US" smtClean="0"/>
              <a:t>12/8/2014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8946793-6153-402E-95F2-D061A699A4AA}" type="slidenum">
              <a:rPr lang="en-US" smtClean="0"/>
              <a:t>‹#›</a:t>
            </a:fld>
            <a:endParaRPr lang="en-US"/>
          </a:p>
        </p:txBody>
      </p:sp>
    </p:spTree>
    <p:extLst>
      <p:ext uri="{BB962C8B-B14F-4D97-AF65-F5344CB8AC3E}">
        <p14:creationId xmlns:p14="http://schemas.microsoft.com/office/powerpoint/2010/main" val="413224246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129236042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1997242" y="1864901"/>
            <a:ext cx="7031991" cy="2273962"/>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50000"/>
              </a:lnSpc>
              <a:buFont typeface="Arial" panose="020B0604020202020204" pitchFamily="34" charset="0"/>
              <a:buChar char="•"/>
            </a:pPr>
            <a:r>
              <a:rPr lang="fa-IR" sz="3200" b="1" dirty="0">
                <a:solidFill>
                  <a:srgbClr val="002060"/>
                </a:solidFill>
                <a:cs typeface="B Yekan" panose="00000400000000000000" pitchFamily="2" charset="-78"/>
              </a:rPr>
              <a:t>مهم ترین خطر دیابت بروز بیماری های قلبی عروقی است بطوری که دیابت خطر بیماریهای قلبی عروقی را تا 7 برابر افزایش می دهد.</a:t>
            </a:r>
          </a:p>
        </p:txBody>
      </p:sp>
    </p:spTree>
    <p:extLst>
      <p:ext uri="{BB962C8B-B14F-4D97-AF65-F5344CB8AC3E}">
        <p14:creationId xmlns:p14="http://schemas.microsoft.com/office/powerpoint/2010/main" val="25525835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2658979" y="1864901"/>
            <a:ext cx="6370254" cy="26830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دیابت سبب افزایش کلسترول </a:t>
            </a:r>
            <a:r>
              <a:rPr lang="fa-IR" sz="3200" b="1" dirty="0" smtClean="0">
                <a:solidFill>
                  <a:srgbClr val="002060"/>
                </a:solidFill>
                <a:cs typeface="B Yekan" panose="00000400000000000000" pitchFamily="2" charset="-78"/>
              </a:rPr>
              <a:t>بد (</a:t>
            </a:r>
            <a:r>
              <a:rPr lang="en-US" sz="3200" b="1" dirty="0">
                <a:solidFill>
                  <a:srgbClr val="002060"/>
                </a:solidFill>
                <a:cs typeface="B Yekan" panose="00000400000000000000" pitchFamily="2" charset="-78"/>
              </a:rPr>
              <a:t>LDL</a:t>
            </a:r>
            <a:r>
              <a:rPr lang="fa-IR" sz="3200" b="1" dirty="0">
                <a:solidFill>
                  <a:srgbClr val="002060"/>
                </a:solidFill>
                <a:cs typeface="B Yekan" panose="00000400000000000000" pitchFamily="2" charset="-78"/>
              </a:rPr>
              <a:t>) و فشار خون بالا می شود.</a:t>
            </a:r>
          </a:p>
          <a:p>
            <a:pPr marL="457200" indent="-457200" algn="just" rtl="1">
              <a:lnSpc>
                <a:spcPct val="100000"/>
              </a:lnSpc>
              <a:buFont typeface="Arial" panose="020B0604020202020204" pitchFamily="34" charset="0"/>
              <a:buChar char="•"/>
            </a:pPr>
            <a:endParaRPr lang="fa-IR" sz="3200" b="1" dirty="0">
              <a:solidFill>
                <a:srgbClr val="002060"/>
              </a:solidFill>
              <a:cs typeface="B Yekan" panose="00000400000000000000" pitchFamily="2" charset="-78"/>
            </a:endParaRPr>
          </a:p>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65 درصد بیماران دیابتی دچار بیماری های قلبی یا سکته های مغزی می شوند.</a:t>
            </a:r>
          </a:p>
        </p:txBody>
      </p:sp>
    </p:spTree>
    <p:extLst>
      <p:ext uri="{BB962C8B-B14F-4D97-AF65-F5344CB8AC3E}">
        <p14:creationId xmlns:p14="http://schemas.microsoft.com/office/powerpoint/2010/main" val="40336431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1961147" y="1997248"/>
            <a:ext cx="7068086" cy="26830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تغذیه سالم </a:t>
            </a:r>
          </a:p>
          <a:p>
            <a:pPr marL="914400" lvl="1" indent="-457200" algn="just" rtl="1">
              <a:lnSpc>
                <a:spcPct val="100000"/>
              </a:lnSpc>
              <a:buFont typeface="Wingdings" panose="05000000000000000000" pitchFamily="2" charset="2"/>
              <a:buChar char="ü"/>
            </a:pPr>
            <a:r>
              <a:rPr lang="fa-IR" sz="3200" b="1" dirty="0">
                <a:solidFill>
                  <a:srgbClr val="00B050"/>
                </a:solidFill>
                <a:cs typeface="B Yekan" panose="00000400000000000000" pitchFamily="2" charset="-78"/>
              </a:rPr>
              <a:t>افزایش مصرف میوه جات و سبزیجات</a:t>
            </a:r>
          </a:p>
          <a:p>
            <a:pPr marL="914400" lvl="1" indent="-457200" algn="just" rtl="1">
              <a:lnSpc>
                <a:spcPct val="100000"/>
              </a:lnSpc>
              <a:buFont typeface="Wingdings" panose="05000000000000000000" pitchFamily="2" charset="2"/>
              <a:buChar char="ü"/>
            </a:pPr>
            <a:r>
              <a:rPr lang="fa-IR" sz="3200" b="1" dirty="0">
                <a:solidFill>
                  <a:srgbClr val="00B050"/>
                </a:solidFill>
                <a:cs typeface="B Yekan" panose="00000400000000000000" pitchFamily="2" charset="-78"/>
              </a:rPr>
              <a:t>کاهش مصرف مواد قندی و پر چرب</a:t>
            </a:r>
            <a:endParaRPr lang="en-US" sz="3200" b="1" dirty="0">
              <a:solidFill>
                <a:srgbClr val="00B050"/>
              </a:solidFill>
              <a:cs typeface="B Yekan" panose="00000400000000000000" pitchFamily="2" charset="-78"/>
            </a:endParaRPr>
          </a:p>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تحرک و ورزش کافی</a:t>
            </a:r>
            <a:endParaRPr lang="en-US" sz="3200" b="1" dirty="0">
              <a:solidFill>
                <a:srgbClr val="002060"/>
              </a:solidFill>
              <a:cs typeface="B Yekan" panose="00000400000000000000" pitchFamily="2" charset="-78"/>
            </a:endParaRPr>
          </a:p>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کاهش وزن</a:t>
            </a:r>
          </a:p>
        </p:txBody>
      </p:sp>
      <p:sp>
        <p:nvSpPr>
          <p:cNvPr id="4" name="Title 1"/>
          <p:cNvSpPr txBox="1">
            <a:spLocks/>
          </p:cNvSpPr>
          <p:nvPr/>
        </p:nvSpPr>
        <p:spPr>
          <a:xfrm>
            <a:off x="1740569" y="721895"/>
            <a:ext cx="728866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a:solidFill>
                  <a:srgbClr val="FF0000"/>
                </a:solidFill>
                <a:effectLst>
                  <a:outerShdw blurRad="38100" dist="38100" dir="2700000" algn="tl">
                    <a:srgbClr val="000000">
                      <a:alpha val="43137"/>
                    </a:srgbClr>
                  </a:outerShdw>
                </a:effectLst>
                <a:cs typeface="B Yekan" panose="00000400000000000000" pitchFamily="2" charset="-78"/>
              </a:rPr>
              <a:t>پیشگیری  از </a:t>
            </a:r>
            <a:r>
              <a:rPr lang="fa-IR" sz="4400" b="1" dirty="0" smtClean="0">
                <a:solidFill>
                  <a:srgbClr val="FF0000"/>
                </a:solidFill>
                <a:effectLst>
                  <a:outerShdw blurRad="38100" dist="38100" dir="2700000" algn="tl">
                    <a:srgbClr val="000000">
                      <a:alpha val="43137"/>
                    </a:srgbClr>
                  </a:outerShdw>
                </a:effectLst>
                <a:cs typeface="B Yekan" panose="00000400000000000000" pitchFamily="2" charset="-78"/>
              </a:rPr>
              <a:t>دیابت !</a:t>
            </a:r>
            <a:endParaRPr lang="fa-IR" sz="4400" b="1" dirty="0">
              <a:solidFill>
                <a:srgbClr val="FF0000"/>
              </a:solidFill>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27810063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1961147" y="1997248"/>
            <a:ext cx="7068086" cy="26830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کنترل مرتب قند خون و مراجعه به پزشک</a:t>
            </a:r>
          </a:p>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کنترل وزن</a:t>
            </a:r>
          </a:p>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کنترل فشار خون</a:t>
            </a:r>
          </a:p>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ترک سیگار</a:t>
            </a:r>
          </a:p>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مراقبت از بدن خصوصا پاها</a:t>
            </a:r>
          </a:p>
        </p:txBody>
      </p:sp>
      <p:sp>
        <p:nvSpPr>
          <p:cNvPr id="4" name="Title 1"/>
          <p:cNvSpPr txBox="1">
            <a:spLocks/>
          </p:cNvSpPr>
          <p:nvPr/>
        </p:nvSpPr>
        <p:spPr>
          <a:xfrm>
            <a:off x="1740569" y="721895"/>
            <a:ext cx="728866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a:solidFill>
                  <a:srgbClr val="FF0000"/>
                </a:solidFill>
                <a:effectLst>
                  <a:outerShdw blurRad="38100" dist="38100" dir="2700000" algn="tl">
                    <a:srgbClr val="000000">
                      <a:alpha val="43137"/>
                    </a:srgbClr>
                  </a:outerShdw>
                </a:effectLst>
                <a:cs typeface="B Yekan" panose="00000400000000000000" pitchFamily="2" charset="-78"/>
              </a:rPr>
              <a:t>چگونه دیابت را کنترل </a:t>
            </a:r>
            <a:r>
              <a:rPr lang="fa-IR" sz="4400" b="1" dirty="0" smtClean="0">
                <a:solidFill>
                  <a:srgbClr val="FF0000"/>
                </a:solidFill>
                <a:effectLst>
                  <a:outerShdw blurRad="38100" dist="38100" dir="2700000" algn="tl">
                    <a:srgbClr val="000000">
                      <a:alpha val="43137"/>
                    </a:srgbClr>
                  </a:outerShdw>
                </a:effectLst>
                <a:cs typeface="B Yekan" panose="00000400000000000000" pitchFamily="2" charset="-78"/>
              </a:rPr>
              <a:t>کنیم ؟</a:t>
            </a:r>
            <a:endParaRPr lang="fa-IR" sz="4400" b="1" dirty="0">
              <a:solidFill>
                <a:srgbClr val="FF0000"/>
              </a:solidFill>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30474005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1961147" y="1997248"/>
            <a:ext cx="7068086" cy="2683036"/>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00000"/>
              </a:lnSpc>
              <a:buFont typeface="Arial" panose="020B0604020202020204" pitchFamily="34" charset="0"/>
              <a:buChar char="•"/>
            </a:pPr>
            <a:r>
              <a:rPr lang="ar-SA" sz="3200" b="1" dirty="0" smtClean="0">
                <a:solidFill>
                  <a:srgbClr val="002060"/>
                </a:solidFill>
                <a:cs typeface="B Yekan" panose="00000400000000000000" pitchFamily="2" charset="-78"/>
              </a:rPr>
              <a:t>تغییر </a:t>
            </a:r>
            <a:r>
              <a:rPr lang="ar-SA" sz="3200" b="1" dirty="0">
                <a:solidFill>
                  <a:srgbClr val="002060"/>
                </a:solidFill>
                <a:cs typeface="B Yekan" panose="00000400000000000000" pitchFamily="2" charset="-78"/>
              </a:rPr>
              <a:t>شیوۀ زندگ</a:t>
            </a:r>
            <a:r>
              <a:rPr lang="fa-IR" sz="3200" b="1" dirty="0">
                <a:solidFill>
                  <a:srgbClr val="002060"/>
                </a:solidFill>
                <a:cs typeface="B Yekan" panose="00000400000000000000" pitchFamily="2" charset="-78"/>
              </a:rPr>
              <a:t>ی و کنترل وزن</a:t>
            </a:r>
          </a:p>
          <a:p>
            <a:pPr algn="just" rtl="1">
              <a:lnSpc>
                <a:spcPct val="100000"/>
              </a:lnSpc>
            </a:pPr>
            <a:r>
              <a:rPr lang="fa-IR" sz="3200" b="1" dirty="0" smtClean="0">
                <a:solidFill>
                  <a:srgbClr val="002060"/>
                </a:solidFill>
                <a:cs typeface="B Yekan" panose="00000400000000000000" pitchFamily="2" charset="-78"/>
              </a:rPr>
              <a:t>               </a:t>
            </a:r>
            <a:r>
              <a:rPr lang="fa-IR" sz="3200" b="1" dirty="0" smtClean="0">
                <a:solidFill>
                  <a:srgbClr val="00B050"/>
                </a:solidFill>
                <a:cs typeface="B Yekan" panose="00000400000000000000" pitchFamily="2" charset="-78"/>
              </a:rPr>
              <a:t>رعایت </a:t>
            </a:r>
            <a:r>
              <a:rPr lang="ar-SA" sz="3200" b="1" dirty="0">
                <a:solidFill>
                  <a:srgbClr val="00B050"/>
                </a:solidFill>
                <a:cs typeface="B Yekan" panose="00000400000000000000" pitchFamily="2" charset="-78"/>
              </a:rPr>
              <a:t>رژیم غذایی</a:t>
            </a:r>
            <a:endParaRPr lang="en-US" sz="3200" b="1" dirty="0">
              <a:solidFill>
                <a:srgbClr val="00B050"/>
              </a:solidFill>
              <a:cs typeface="B Yekan" panose="00000400000000000000" pitchFamily="2" charset="-78"/>
            </a:endParaRPr>
          </a:p>
          <a:p>
            <a:pPr lvl="1" algn="just" rtl="1">
              <a:lnSpc>
                <a:spcPct val="100000"/>
              </a:lnSpc>
            </a:pPr>
            <a:r>
              <a:rPr lang="fa-IR" sz="3200" b="1" dirty="0" smtClean="0">
                <a:solidFill>
                  <a:srgbClr val="00B050"/>
                </a:solidFill>
                <a:cs typeface="B Yekan" panose="00000400000000000000" pitchFamily="2" charset="-78"/>
              </a:rPr>
              <a:t>          ورزش </a:t>
            </a:r>
            <a:r>
              <a:rPr lang="fa-IR" sz="3200" b="1" dirty="0">
                <a:solidFill>
                  <a:srgbClr val="00B050"/>
                </a:solidFill>
                <a:cs typeface="B Yekan" panose="00000400000000000000" pitchFamily="2" charset="-78"/>
              </a:rPr>
              <a:t>منظم</a:t>
            </a:r>
          </a:p>
          <a:p>
            <a:pPr marL="457200" lvl="0" indent="-457200" algn="just" rtl="1">
              <a:lnSpc>
                <a:spcPct val="100000"/>
              </a:lnSpc>
              <a:buFont typeface="Arial" panose="020B0604020202020204" pitchFamily="34" charset="0"/>
              <a:buChar char="•"/>
            </a:pPr>
            <a:r>
              <a:rPr lang="fa-IR" sz="3200" b="1" dirty="0" smtClean="0">
                <a:solidFill>
                  <a:srgbClr val="002060"/>
                </a:solidFill>
                <a:cs typeface="B Yekan" panose="00000400000000000000" pitchFamily="2" charset="-78"/>
              </a:rPr>
              <a:t>دارو </a:t>
            </a:r>
            <a:r>
              <a:rPr lang="fa-IR" sz="3200" b="1" dirty="0">
                <a:solidFill>
                  <a:srgbClr val="002060"/>
                </a:solidFill>
                <a:cs typeface="B Yekan" panose="00000400000000000000" pitchFamily="2" charset="-78"/>
              </a:rPr>
              <a:t>درمانی </a:t>
            </a:r>
            <a:r>
              <a:rPr lang="fa-IR" sz="2800" b="1" dirty="0">
                <a:solidFill>
                  <a:srgbClr val="002060"/>
                </a:solidFill>
                <a:cs typeface="B Yekan" panose="00000400000000000000" pitchFamily="2" charset="-78"/>
              </a:rPr>
              <a:t>(</a:t>
            </a:r>
            <a:r>
              <a:rPr lang="ar-SA" sz="2800" b="1" dirty="0">
                <a:solidFill>
                  <a:srgbClr val="002060"/>
                </a:solidFill>
                <a:cs typeface="B Yekan" panose="00000400000000000000" pitchFamily="2" charset="-78"/>
              </a:rPr>
              <a:t>انسولین</a:t>
            </a:r>
            <a:r>
              <a:rPr lang="fa-IR" sz="2800" b="1" dirty="0">
                <a:solidFill>
                  <a:srgbClr val="002060"/>
                </a:solidFill>
                <a:cs typeface="B Yekan" panose="00000400000000000000" pitchFamily="2" charset="-78"/>
              </a:rPr>
              <a:t> – داروهای خوراکی)</a:t>
            </a:r>
          </a:p>
          <a:p>
            <a:pPr algn="r" rtl="1">
              <a:lnSpc>
                <a:spcPct val="100000"/>
              </a:lnSpc>
            </a:pPr>
            <a:endParaRPr lang="en-US" sz="3200" b="1" dirty="0">
              <a:solidFill>
                <a:srgbClr val="002060"/>
              </a:solidFill>
              <a:cs typeface="B Yekan" panose="00000400000000000000" pitchFamily="2" charset="-78"/>
            </a:endParaRPr>
          </a:p>
        </p:txBody>
      </p:sp>
      <p:sp>
        <p:nvSpPr>
          <p:cNvPr id="4" name="Title 1"/>
          <p:cNvSpPr txBox="1">
            <a:spLocks/>
          </p:cNvSpPr>
          <p:nvPr/>
        </p:nvSpPr>
        <p:spPr>
          <a:xfrm>
            <a:off x="1740569" y="721895"/>
            <a:ext cx="728866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smtClean="0">
                <a:solidFill>
                  <a:srgbClr val="FF0000"/>
                </a:solidFill>
                <a:effectLst>
                  <a:outerShdw blurRad="38100" dist="38100" dir="2700000" algn="tl">
                    <a:srgbClr val="000000">
                      <a:alpha val="43137"/>
                    </a:srgbClr>
                  </a:outerShdw>
                </a:effectLst>
                <a:cs typeface="B Yekan" panose="00000400000000000000" pitchFamily="2" charset="-78"/>
              </a:rPr>
              <a:t>درمان دیابت !</a:t>
            </a:r>
            <a:endParaRPr lang="fa-IR" sz="4400" b="1" dirty="0">
              <a:solidFill>
                <a:srgbClr val="FF0000"/>
              </a:solidFill>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239951738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40952639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5" name="Title 1"/>
          <p:cNvSpPr txBox="1">
            <a:spLocks/>
          </p:cNvSpPr>
          <p:nvPr/>
        </p:nvSpPr>
        <p:spPr>
          <a:xfrm>
            <a:off x="2414337" y="721895"/>
            <a:ext cx="728866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smtClean="0">
                <a:solidFill>
                  <a:srgbClr val="FF0000"/>
                </a:solidFill>
                <a:effectLst>
                  <a:outerShdw blurRad="38100" dist="38100" dir="2700000" algn="tl">
                    <a:srgbClr val="000000">
                      <a:alpha val="43137"/>
                    </a:srgbClr>
                  </a:outerShdw>
                </a:effectLst>
                <a:latin typeface="Arial" pitchFamily="34" charset="0"/>
                <a:cs typeface="B Yekan" panose="00000400000000000000" pitchFamily="2" charset="-78"/>
              </a:rPr>
              <a:t>دیابت !</a:t>
            </a:r>
            <a:endParaRPr lang="fa-IR" sz="4400" b="1" dirty="0">
              <a:solidFill>
                <a:srgbClr val="FF0000"/>
              </a:solidFill>
              <a:effectLst>
                <a:outerShdw blurRad="38100" dist="38100" dir="2700000" algn="tl">
                  <a:srgbClr val="000000">
                    <a:alpha val="43137"/>
                  </a:srgbClr>
                </a:outerShdw>
              </a:effectLst>
              <a:cs typeface="B Yekan" panose="00000400000000000000" pitchFamily="2" charset="-78"/>
            </a:endParaRPr>
          </a:p>
        </p:txBody>
      </p:sp>
      <p:sp>
        <p:nvSpPr>
          <p:cNvPr id="6" name="Content Placeholder 2"/>
          <p:cNvSpPr txBox="1">
            <a:spLocks/>
          </p:cNvSpPr>
          <p:nvPr/>
        </p:nvSpPr>
        <p:spPr>
          <a:xfrm>
            <a:off x="1660358" y="1864900"/>
            <a:ext cx="8042643" cy="23220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50000"/>
              </a:lnSpc>
              <a:buFont typeface="Arial" panose="020B0604020202020204" pitchFamily="34" charset="0"/>
              <a:buChar char="•"/>
            </a:pPr>
            <a:r>
              <a:rPr lang="fa-IR" sz="3200" b="1" dirty="0">
                <a:solidFill>
                  <a:srgbClr val="002060"/>
                </a:solidFill>
                <a:cs typeface="B Yekan" panose="00000400000000000000" pitchFamily="2" charset="-78"/>
              </a:rPr>
              <a:t>دیابت به علت کمبود انسولین یا کاهش عملکرد آن در بدن ایجاد می شود که وجه مشخصۀ آن افزایش غیرطبیعی قندخون و وجود قند در ادرار  است.</a:t>
            </a:r>
          </a:p>
        </p:txBody>
      </p:sp>
    </p:spTree>
    <p:extLst>
      <p:ext uri="{BB962C8B-B14F-4D97-AF65-F5344CB8AC3E}">
        <p14:creationId xmlns:p14="http://schemas.microsoft.com/office/powerpoint/2010/main" val="1861721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5" name="Content Placeholder 2"/>
          <p:cNvSpPr txBox="1">
            <a:spLocks/>
          </p:cNvSpPr>
          <p:nvPr/>
        </p:nvSpPr>
        <p:spPr>
          <a:xfrm>
            <a:off x="2414337" y="1864900"/>
            <a:ext cx="7288664" cy="23220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50000"/>
              </a:lnSpc>
              <a:buFont typeface="Arial" panose="020B0604020202020204" pitchFamily="34" charset="0"/>
              <a:buChar char="•"/>
            </a:pPr>
            <a:r>
              <a:rPr lang="fa-IR" sz="3200" b="1" dirty="0">
                <a:solidFill>
                  <a:srgbClr val="002060"/>
                </a:solidFill>
                <a:cs typeface="B Yekan" panose="00000400000000000000" pitchFamily="2" charset="-78"/>
              </a:rPr>
              <a:t>دیابت </a:t>
            </a:r>
            <a:r>
              <a:rPr lang="fa-IR" sz="3200" b="1" dirty="0" smtClean="0">
                <a:solidFill>
                  <a:srgbClr val="002060"/>
                </a:solidFill>
                <a:cs typeface="B Yekan" panose="00000400000000000000" pitchFamily="2" charset="-78"/>
              </a:rPr>
              <a:t>شایعترین </a:t>
            </a:r>
            <a:r>
              <a:rPr lang="fa-IR" sz="3200" b="1" dirty="0">
                <a:solidFill>
                  <a:srgbClr val="002060"/>
                </a:solidFill>
                <a:cs typeface="B Yekan" panose="00000400000000000000" pitchFamily="2" charset="-78"/>
              </a:rPr>
              <a:t>علت نارسایی کلیه پیشرفته و دیالیز است و ازعلل شایع کوری در سنین میانسالی و قطع عضو می باشد.</a:t>
            </a:r>
          </a:p>
        </p:txBody>
      </p:sp>
    </p:spTree>
    <p:extLst>
      <p:ext uri="{BB962C8B-B14F-4D97-AF65-F5344CB8AC3E}">
        <p14:creationId xmlns:p14="http://schemas.microsoft.com/office/powerpoint/2010/main" val="30696562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1542319" y="1900863"/>
            <a:ext cx="9076641" cy="493421"/>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just" rtl="1"/>
            <a:r>
              <a:rPr lang="fa-IR" sz="2800" b="1" dirty="0">
                <a:solidFill>
                  <a:srgbClr val="002060"/>
                </a:solidFill>
                <a:cs typeface="B Yekan" panose="00000400000000000000" pitchFamily="2" charset="-78"/>
              </a:rPr>
              <a:t>وجود علائم بالینی مطرح کننده دیابت به همراه نتایج آزمایشگاهی زیر:</a:t>
            </a:r>
          </a:p>
        </p:txBody>
      </p:sp>
      <p:graphicFrame>
        <p:nvGraphicFramePr>
          <p:cNvPr id="11" name="Table 10"/>
          <p:cNvGraphicFramePr>
            <a:graphicFrameLocks noGrp="1"/>
          </p:cNvGraphicFramePr>
          <p:nvPr>
            <p:extLst>
              <p:ext uri="{D42A27DB-BD31-4B8C-83A1-F6EECF244321}">
                <p14:modId xmlns:p14="http://schemas.microsoft.com/office/powerpoint/2010/main" val="3612718185"/>
              </p:ext>
            </p:extLst>
          </p:nvPr>
        </p:nvGraphicFramePr>
        <p:xfrm>
          <a:off x="2394284" y="2756757"/>
          <a:ext cx="7021831" cy="2514600"/>
        </p:xfrm>
        <a:graphic>
          <a:graphicData uri="http://schemas.openxmlformats.org/drawingml/2006/table">
            <a:tbl>
              <a:tblPr rtl="1" firstRow="1" bandRow="1">
                <a:tableStyleId>{93296810-A885-4BE3-A3E7-6D5BEEA58F35}</a:tableStyleId>
              </a:tblPr>
              <a:tblGrid>
                <a:gridCol w="1293560"/>
                <a:gridCol w="2670744"/>
                <a:gridCol w="3057527"/>
              </a:tblGrid>
              <a:tr h="626635">
                <a:tc>
                  <a:txBody>
                    <a:bodyPr/>
                    <a:lstStyle/>
                    <a:p>
                      <a:pPr algn="ctr" rtl="1">
                        <a:lnSpc>
                          <a:spcPct val="150000"/>
                        </a:lnSpc>
                      </a:pPr>
                      <a:r>
                        <a:rPr lang="fa-IR" dirty="0" smtClean="0">
                          <a:cs typeface="B Yekan" panose="00000400000000000000" pitchFamily="2" charset="-78"/>
                        </a:rPr>
                        <a:t>نوع حالت</a:t>
                      </a:r>
                      <a:endParaRPr lang="fa-IR" dirty="0">
                        <a:cs typeface="B Yekan" panose="00000400000000000000" pitchFamily="2" charset="-78"/>
                      </a:endParaRPr>
                    </a:p>
                  </a:txBody>
                  <a:tcPr>
                    <a:solidFill>
                      <a:srgbClr val="FF0000"/>
                    </a:solidFill>
                  </a:tcPr>
                </a:tc>
                <a:tc>
                  <a:txBody>
                    <a:bodyPr/>
                    <a:lstStyle/>
                    <a:p>
                      <a:pPr marL="0" marR="0" indent="0" algn="ctr" defTabSz="914400" rtl="1" eaLnBrk="1" fontAlgn="auto" latinLnBrk="0" hangingPunct="1">
                        <a:lnSpc>
                          <a:spcPct val="150000"/>
                        </a:lnSpc>
                        <a:spcBef>
                          <a:spcPts val="0"/>
                        </a:spcBef>
                        <a:spcAft>
                          <a:spcPts val="0"/>
                        </a:spcAft>
                        <a:buClrTx/>
                        <a:buSzTx/>
                        <a:buFontTx/>
                        <a:buNone/>
                        <a:tabLst/>
                        <a:defRPr/>
                      </a:pPr>
                      <a:r>
                        <a:rPr lang="fa-IR" dirty="0" smtClean="0">
                          <a:cs typeface="B Yekan" panose="00000400000000000000" pitchFamily="2" charset="-78"/>
                        </a:rPr>
                        <a:t>دیابت</a:t>
                      </a:r>
                    </a:p>
                    <a:p>
                      <a:pPr algn="ctr" rtl="1">
                        <a:lnSpc>
                          <a:spcPct val="150000"/>
                        </a:lnSpc>
                      </a:pPr>
                      <a:endParaRPr lang="fa-IR" dirty="0">
                        <a:cs typeface="B Yekan" panose="00000400000000000000" pitchFamily="2" charset="-78"/>
                      </a:endParaRPr>
                    </a:p>
                  </a:txBody>
                  <a:tcPr>
                    <a:solidFill>
                      <a:srgbClr val="FF0000"/>
                    </a:solidFill>
                  </a:tcPr>
                </a:tc>
                <a:tc>
                  <a:txBody>
                    <a:bodyPr/>
                    <a:lstStyle/>
                    <a:p>
                      <a:pPr algn="ctr" rtl="1">
                        <a:lnSpc>
                          <a:spcPct val="150000"/>
                        </a:lnSpc>
                      </a:pPr>
                      <a:r>
                        <a:rPr lang="fa-IR" dirty="0" smtClean="0">
                          <a:cs typeface="B Yekan" panose="00000400000000000000" pitchFamily="2" charset="-78"/>
                        </a:rPr>
                        <a:t>مرحله پیش دیابت</a:t>
                      </a:r>
                      <a:endParaRPr lang="fa-IR" dirty="0">
                        <a:cs typeface="B Yekan" panose="00000400000000000000" pitchFamily="2" charset="-78"/>
                      </a:endParaRPr>
                    </a:p>
                  </a:txBody>
                  <a:tcPr>
                    <a:solidFill>
                      <a:srgbClr val="FF0000"/>
                    </a:solidFill>
                  </a:tcPr>
                </a:tc>
              </a:tr>
              <a:tr h="685800">
                <a:tc>
                  <a:txBody>
                    <a:bodyPr/>
                    <a:lstStyle/>
                    <a:p>
                      <a:pPr algn="ctr" rtl="1">
                        <a:lnSpc>
                          <a:spcPct val="150000"/>
                        </a:lnSpc>
                      </a:pPr>
                      <a:r>
                        <a:rPr lang="fa-IR" dirty="0" smtClean="0">
                          <a:cs typeface="B Yekan" panose="00000400000000000000" pitchFamily="2" charset="-78"/>
                        </a:rPr>
                        <a:t>ناشتا</a:t>
                      </a:r>
                      <a:endParaRPr lang="fa-IR" b="1" dirty="0">
                        <a:solidFill>
                          <a:schemeClr val="bg1"/>
                        </a:solidFill>
                        <a:cs typeface="B Yekan" panose="00000400000000000000" pitchFamily="2" charset="-78"/>
                      </a:endParaRPr>
                    </a:p>
                  </a:txBody>
                  <a:tcPr/>
                </a:tc>
                <a:tc>
                  <a:txBody>
                    <a:bodyPr/>
                    <a:lstStyle/>
                    <a:p>
                      <a:pPr algn="ctr" rtl="1">
                        <a:lnSpc>
                          <a:spcPct val="150000"/>
                        </a:lnSpc>
                      </a:pPr>
                      <a:r>
                        <a:rPr lang="fa-IR" dirty="0" smtClean="0">
                          <a:cs typeface="B Yekan" panose="00000400000000000000" pitchFamily="2" charset="-78"/>
                        </a:rPr>
                        <a:t>بیش تر یا مساوی 126</a:t>
                      </a:r>
                      <a:endParaRPr lang="fa-IR" b="1" dirty="0">
                        <a:cs typeface="B Yekan" panose="00000400000000000000" pitchFamily="2" charset="-78"/>
                      </a:endParaRPr>
                    </a:p>
                  </a:txBody>
                  <a:tcPr/>
                </a:tc>
                <a:tc>
                  <a:txBody>
                    <a:bodyPr/>
                    <a:lstStyle/>
                    <a:p>
                      <a:pPr algn="ctr" rtl="1">
                        <a:lnSpc>
                          <a:spcPct val="150000"/>
                        </a:lnSpc>
                      </a:pPr>
                      <a:r>
                        <a:rPr lang="fa-IR" dirty="0" smtClean="0">
                          <a:cs typeface="B Yekan" panose="00000400000000000000" pitchFamily="2" charset="-78"/>
                        </a:rPr>
                        <a:t>125-100</a:t>
                      </a:r>
                    </a:p>
                    <a:p>
                      <a:pPr algn="ctr" rtl="1">
                        <a:lnSpc>
                          <a:spcPct val="150000"/>
                        </a:lnSpc>
                      </a:pPr>
                      <a:r>
                        <a:rPr lang="fa-IR" dirty="0" smtClean="0">
                          <a:cs typeface="B Yekan" panose="00000400000000000000" pitchFamily="2" charset="-78"/>
                        </a:rPr>
                        <a:t>میلی گرم در دسی لیتر</a:t>
                      </a:r>
                      <a:endParaRPr lang="fa-IR" b="1" dirty="0">
                        <a:cs typeface="B Yekan" panose="00000400000000000000" pitchFamily="2" charset="-78"/>
                      </a:endParaRPr>
                    </a:p>
                  </a:txBody>
                  <a:tcPr/>
                </a:tc>
              </a:tr>
              <a:tr h="685800">
                <a:tc>
                  <a:txBody>
                    <a:bodyPr/>
                    <a:lstStyle/>
                    <a:p>
                      <a:pPr algn="ctr" rtl="1">
                        <a:lnSpc>
                          <a:spcPct val="150000"/>
                        </a:lnSpc>
                      </a:pPr>
                      <a:r>
                        <a:rPr lang="fa-IR" dirty="0" smtClean="0">
                          <a:cs typeface="B Yekan" panose="00000400000000000000" pitchFamily="2" charset="-78"/>
                        </a:rPr>
                        <a:t>بعد از غذا</a:t>
                      </a:r>
                      <a:endParaRPr lang="fa-IR" b="1" dirty="0">
                        <a:solidFill>
                          <a:schemeClr val="bg1"/>
                        </a:solidFill>
                        <a:cs typeface="B Yekan" panose="00000400000000000000" pitchFamily="2" charset="-78"/>
                      </a:endParaRPr>
                    </a:p>
                  </a:txBody>
                  <a:tcPr/>
                </a:tc>
                <a:tc>
                  <a:txBody>
                    <a:bodyPr/>
                    <a:lstStyle/>
                    <a:p>
                      <a:pPr algn="ctr" rtl="1">
                        <a:lnSpc>
                          <a:spcPct val="150000"/>
                        </a:lnSpc>
                      </a:pPr>
                      <a:r>
                        <a:rPr lang="fa-IR" dirty="0" smtClean="0">
                          <a:cs typeface="B Yekan" panose="00000400000000000000" pitchFamily="2" charset="-78"/>
                        </a:rPr>
                        <a:t>بیش تر از 200</a:t>
                      </a:r>
                      <a:endParaRPr lang="fa-IR" b="1" dirty="0">
                        <a:cs typeface="B Yekan" panose="00000400000000000000" pitchFamily="2" charset="-78"/>
                      </a:endParaRPr>
                    </a:p>
                  </a:txBody>
                  <a:tcPr/>
                </a:tc>
                <a:tc>
                  <a:txBody>
                    <a:bodyPr/>
                    <a:lstStyle/>
                    <a:p>
                      <a:pPr algn="ctr" rtl="1">
                        <a:lnSpc>
                          <a:spcPct val="150000"/>
                        </a:lnSpc>
                      </a:pPr>
                      <a:r>
                        <a:rPr lang="fa-IR" dirty="0" smtClean="0">
                          <a:cs typeface="B Yekan" panose="00000400000000000000" pitchFamily="2" charset="-78"/>
                        </a:rPr>
                        <a:t>199-140</a:t>
                      </a:r>
                      <a:endParaRPr lang="fa-IR" b="1" dirty="0">
                        <a:cs typeface="B Yekan" panose="00000400000000000000" pitchFamily="2" charset="-78"/>
                      </a:endParaRPr>
                    </a:p>
                  </a:txBody>
                  <a:tcPr/>
                </a:tc>
              </a:tr>
            </a:tbl>
          </a:graphicData>
        </a:graphic>
      </p:graphicFrame>
      <p:sp>
        <p:nvSpPr>
          <p:cNvPr id="12" name="Title 1"/>
          <p:cNvSpPr txBox="1">
            <a:spLocks/>
          </p:cNvSpPr>
          <p:nvPr/>
        </p:nvSpPr>
        <p:spPr>
          <a:xfrm>
            <a:off x="4249451" y="1059174"/>
            <a:ext cx="3662376" cy="705455"/>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fa-IR" sz="4400" b="1" dirty="0">
                <a:solidFill>
                  <a:srgbClr val="FF0000"/>
                </a:solidFill>
                <a:effectLst>
                  <a:outerShdw blurRad="38100" dist="38100" dir="2700000" algn="tl">
                    <a:srgbClr val="000000">
                      <a:alpha val="43137"/>
                    </a:srgbClr>
                  </a:outerShdw>
                </a:effectLst>
                <a:cs typeface="B Yekan" panose="00000400000000000000" pitchFamily="2" charset="-78"/>
              </a:rPr>
              <a:t>تشخیص دیابت</a:t>
            </a:r>
          </a:p>
        </p:txBody>
      </p:sp>
    </p:spTree>
    <p:extLst>
      <p:ext uri="{BB962C8B-B14F-4D97-AF65-F5344CB8AC3E}">
        <p14:creationId xmlns:p14="http://schemas.microsoft.com/office/powerpoint/2010/main" val="107229126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1660358" y="1864900"/>
            <a:ext cx="8042643" cy="2322089"/>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50000"/>
              </a:lnSpc>
              <a:buFont typeface="Arial" panose="020B0604020202020204" pitchFamily="34" charset="0"/>
              <a:buChar char="•"/>
            </a:pPr>
            <a:r>
              <a:rPr lang="fa-IR" sz="3200" b="1" dirty="0">
                <a:solidFill>
                  <a:srgbClr val="002060"/>
                </a:solidFill>
                <a:cs typeface="B Yekan" panose="00000400000000000000" pitchFamily="2" charset="-78"/>
              </a:rPr>
              <a:t>دیابت به علت کمبود انسولین یا کاهش عملکرد آن در بدن ایجاد می شود که وجه مشخصۀ آن افزایش غیرطبیعی قندخون و وجود قند در ادرار  است.</a:t>
            </a:r>
          </a:p>
        </p:txBody>
      </p:sp>
    </p:spTree>
    <p:extLst>
      <p:ext uri="{BB962C8B-B14F-4D97-AF65-F5344CB8AC3E}">
        <p14:creationId xmlns:p14="http://schemas.microsoft.com/office/powerpoint/2010/main" val="357233198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1552074" y="1864900"/>
            <a:ext cx="8150928" cy="29717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50000"/>
              </a:lnSpc>
              <a:buFont typeface="Arial" panose="020B0604020202020204" pitchFamily="34" charset="0"/>
              <a:buChar char="•"/>
            </a:pPr>
            <a:r>
              <a:rPr lang="fa-IR" sz="3200" b="1" dirty="0">
                <a:solidFill>
                  <a:srgbClr val="002060"/>
                </a:solidFill>
                <a:cs typeface="B Yekan" panose="00000400000000000000" pitchFamily="2" charset="-78"/>
              </a:rPr>
              <a:t>مرحله ای که میزان قند خون در حدی بالا نیست که جزء گروه دیابت قرار گیرند ولی بدن در معرض خطر عوارض ناشی از قند خون بالا می باشد که در اثر تحرک ناکافی و عادات غذایی ناسالم ایجاد می شود.</a:t>
            </a:r>
          </a:p>
        </p:txBody>
      </p:sp>
      <p:sp>
        <p:nvSpPr>
          <p:cNvPr id="4" name="Title 1"/>
          <p:cNvSpPr txBox="1">
            <a:spLocks/>
          </p:cNvSpPr>
          <p:nvPr/>
        </p:nvSpPr>
        <p:spPr>
          <a:xfrm>
            <a:off x="2414337" y="721895"/>
            <a:ext cx="728866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a:solidFill>
                  <a:srgbClr val="FF0000"/>
                </a:solidFill>
                <a:effectLst>
                  <a:outerShdw blurRad="38100" dist="38100" dir="2700000" algn="tl">
                    <a:srgbClr val="000000">
                      <a:alpha val="43137"/>
                    </a:srgbClr>
                  </a:outerShdw>
                </a:effectLst>
                <a:cs typeface="B Yekan" panose="00000400000000000000" pitchFamily="2" charset="-78"/>
              </a:rPr>
              <a:t>مرحله پیش دیابت</a:t>
            </a:r>
          </a:p>
        </p:txBody>
      </p:sp>
    </p:spTree>
    <p:extLst>
      <p:ext uri="{BB962C8B-B14F-4D97-AF65-F5344CB8AC3E}">
        <p14:creationId xmlns:p14="http://schemas.microsoft.com/office/powerpoint/2010/main" val="7030964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3416968" y="1864900"/>
            <a:ext cx="5600234" cy="381400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r" rtl="1">
              <a:lnSpc>
                <a:spcPct val="100000"/>
              </a:lnSpc>
              <a:buFont typeface="Arial" panose="020B0604020202020204" pitchFamily="34" charset="0"/>
              <a:buChar char="•"/>
            </a:pPr>
            <a:r>
              <a:rPr lang="ar-SA" sz="3200" b="1" dirty="0">
                <a:solidFill>
                  <a:srgbClr val="002060"/>
                </a:solidFill>
                <a:cs typeface="B Yekan" panose="00000400000000000000" pitchFamily="2" charset="-78"/>
              </a:rPr>
              <a:t>پرنوشی</a:t>
            </a:r>
            <a:r>
              <a:rPr lang="fa-IR" sz="3200" b="1" dirty="0">
                <a:solidFill>
                  <a:srgbClr val="002060"/>
                </a:solidFill>
                <a:cs typeface="B Yekan" panose="00000400000000000000" pitchFamily="2" charset="-78"/>
              </a:rPr>
              <a:t> و پر خوری</a:t>
            </a:r>
          </a:p>
          <a:p>
            <a:pPr marL="457200" indent="-457200" algn="r" rtl="1">
              <a:lnSpc>
                <a:spcPct val="100000"/>
              </a:lnSpc>
              <a:buFont typeface="Arial" panose="020B0604020202020204" pitchFamily="34" charset="0"/>
              <a:buChar char="•"/>
            </a:pPr>
            <a:r>
              <a:rPr lang="ar-SA" sz="3200" b="1" dirty="0" smtClean="0">
                <a:solidFill>
                  <a:srgbClr val="002060"/>
                </a:solidFill>
                <a:cs typeface="B Yekan" panose="00000400000000000000" pitchFamily="2" charset="-78"/>
              </a:rPr>
              <a:t>ضعف</a:t>
            </a:r>
            <a:r>
              <a:rPr lang="fa-IR" sz="3200" b="1" dirty="0" smtClean="0">
                <a:solidFill>
                  <a:srgbClr val="002060"/>
                </a:solidFill>
                <a:cs typeface="B Yekan" panose="00000400000000000000" pitchFamily="2" charset="-78"/>
              </a:rPr>
              <a:t> </a:t>
            </a:r>
            <a:r>
              <a:rPr lang="fa-IR" sz="3200" b="1" dirty="0">
                <a:solidFill>
                  <a:srgbClr val="002060"/>
                </a:solidFill>
                <a:cs typeface="B Yekan" panose="00000400000000000000" pitchFamily="2" charset="-78"/>
              </a:rPr>
              <a:t>و خستگی</a:t>
            </a:r>
          </a:p>
          <a:p>
            <a:pPr marL="457200" indent="-457200" algn="r" rtl="1">
              <a:lnSpc>
                <a:spcPct val="100000"/>
              </a:lnSpc>
              <a:buFont typeface="Arial" panose="020B0604020202020204" pitchFamily="34" charset="0"/>
              <a:buChar char="•"/>
            </a:pPr>
            <a:r>
              <a:rPr lang="ar-SA" sz="3200" b="1" dirty="0">
                <a:solidFill>
                  <a:srgbClr val="002060"/>
                </a:solidFill>
                <a:cs typeface="B Yekan" panose="00000400000000000000" pitchFamily="2" charset="-78"/>
              </a:rPr>
              <a:t>پر</a:t>
            </a:r>
            <a:r>
              <a:rPr lang="fa-IR" sz="3200" b="1" dirty="0">
                <a:solidFill>
                  <a:srgbClr val="002060"/>
                </a:solidFill>
                <a:cs typeface="B Yekan" panose="00000400000000000000" pitchFamily="2" charset="-78"/>
              </a:rPr>
              <a:t> </a:t>
            </a:r>
            <a:r>
              <a:rPr lang="ar-SA" sz="3200" b="1" dirty="0">
                <a:solidFill>
                  <a:srgbClr val="002060"/>
                </a:solidFill>
                <a:cs typeface="B Yekan" panose="00000400000000000000" pitchFamily="2" charset="-78"/>
              </a:rPr>
              <a:t>ادراری</a:t>
            </a:r>
            <a:endParaRPr lang="fa-IR" sz="3200" b="1" dirty="0">
              <a:solidFill>
                <a:srgbClr val="002060"/>
              </a:solidFill>
              <a:cs typeface="B Yekan" panose="00000400000000000000" pitchFamily="2" charset="-78"/>
            </a:endParaRPr>
          </a:p>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تاری دید</a:t>
            </a:r>
          </a:p>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استعداد ابتلا به عفونت ها</a:t>
            </a:r>
          </a:p>
          <a:p>
            <a:pPr marL="457200" indent="-457200" algn="r"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کاهش وزن ناگهانی</a:t>
            </a:r>
          </a:p>
          <a:p>
            <a:pPr marL="457200" indent="-457200" algn="r" rtl="1">
              <a:lnSpc>
                <a:spcPct val="100000"/>
              </a:lnSpc>
              <a:buFont typeface="Arial" panose="020B0604020202020204" pitchFamily="34" charset="0"/>
              <a:buChar char="•"/>
            </a:pPr>
            <a:endParaRPr lang="fa-IR" sz="3200" b="1" dirty="0">
              <a:solidFill>
                <a:srgbClr val="002060"/>
              </a:solidFill>
              <a:cs typeface="B Yekan" panose="00000400000000000000" pitchFamily="2" charset="-78"/>
            </a:endParaRPr>
          </a:p>
        </p:txBody>
      </p:sp>
      <p:sp>
        <p:nvSpPr>
          <p:cNvPr id="4" name="Title 1"/>
          <p:cNvSpPr txBox="1">
            <a:spLocks/>
          </p:cNvSpPr>
          <p:nvPr/>
        </p:nvSpPr>
        <p:spPr>
          <a:xfrm>
            <a:off x="5775158" y="721895"/>
            <a:ext cx="324204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a:solidFill>
                  <a:srgbClr val="FF0000"/>
                </a:solidFill>
                <a:effectLst>
                  <a:outerShdw blurRad="38100" dist="38100" dir="2700000" algn="tl">
                    <a:srgbClr val="000000">
                      <a:alpha val="43137"/>
                    </a:srgbClr>
                  </a:outerShdw>
                </a:effectLst>
                <a:cs typeface="B Yekan" panose="00000400000000000000" pitchFamily="2" charset="-78"/>
              </a:rPr>
              <a:t>علائم </a:t>
            </a:r>
            <a:r>
              <a:rPr lang="fa-IR" sz="4400" b="1" dirty="0" smtClean="0">
                <a:solidFill>
                  <a:srgbClr val="FF0000"/>
                </a:solidFill>
                <a:effectLst>
                  <a:outerShdw blurRad="38100" dist="38100" dir="2700000" algn="tl">
                    <a:srgbClr val="000000">
                      <a:alpha val="43137"/>
                    </a:srgbClr>
                  </a:outerShdw>
                </a:effectLst>
                <a:cs typeface="B Yekan" panose="00000400000000000000" pitchFamily="2" charset="-78"/>
              </a:rPr>
              <a:t>دیابت !</a:t>
            </a:r>
            <a:endParaRPr lang="fa-IR" sz="4400" b="1" dirty="0">
              <a:solidFill>
                <a:srgbClr val="FF0000"/>
              </a:solidFill>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418235902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2105526" y="1864900"/>
            <a:ext cx="6923707" cy="2971795"/>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سابقۀ خانوادگی دیابت</a:t>
            </a:r>
            <a:endParaRPr lang="en-US" sz="3200" b="1" dirty="0">
              <a:solidFill>
                <a:srgbClr val="002060"/>
              </a:solidFill>
              <a:cs typeface="B Yekan" panose="00000400000000000000" pitchFamily="2" charset="-78"/>
            </a:endParaRPr>
          </a:p>
          <a:p>
            <a:pPr marL="457200" lvl="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فشار خون و چربی خون بالا</a:t>
            </a:r>
            <a:endParaRPr lang="en-US" sz="3200" b="1" dirty="0">
              <a:solidFill>
                <a:srgbClr val="002060"/>
              </a:solidFill>
              <a:cs typeface="B Yekan" panose="00000400000000000000" pitchFamily="2" charset="-78"/>
            </a:endParaRPr>
          </a:p>
          <a:p>
            <a:pPr marL="457200" lvl="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چاقی، بخصوص چاقی تنه ای  </a:t>
            </a:r>
            <a:endParaRPr lang="en-US" sz="3200" b="1" dirty="0">
              <a:solidFill>
                <a:srgbClr val="002060"/>
              </a:solidFill>
              <a:cs typeface="B Yekan" panose="00000400000000000000" pitchFamily="2" charset="-78"/>
            </a:endParaRPr>
          </a:p>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سابقه دیابت در حاملگی</a:t>
            </a:r>
          </a:p>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تحرک ناکافی </a:t>
            </a:r>
          </a:p>
          <a:p>
            <a:pPr marL="457200" indent="-457200" algn="just" rtl="1">
              <a:lnSpc>
                <a:spcPct val="100000"/>
              </a:lnSpc>
              <a:buFont typeface="Arial" panose="020B0604020202020204" pitchFamily="34" charset="0"/>
              <a:buChar char="•"/>
            </a:pPr>
            <a:r>
              <a:rPr lang="fa-IR" sz="3200" b="1" dirty="0">
                <a:solidFill>
                  <a:srgbClr val="002060"/>
                </a:solidFill>
                <a:cs typeface="B Yekan" panose="00000400000000000000" pitchFamily="2" charset="-78"/>
              </a:rPr>
              <a:t> رژیم غذایی نا سالم</a:t>
            </a:r>
          </a:p>
        </p:txBody>
      </p:sp>
      <p:sp>
        <p:nvSpPr>
          <p:cNvPr id="4" name="Title 1"/>
          <p:cNvSpPr txBox="1">
            <a:spLocks/>
          </p:cNvSpPr>
          <p:nvPr/>
        </p:nvSpPr>
        <p:spPr>
          <a:xfrm>
            <a:off x="1740569" y="721895"/>
            <a:ext cx="728866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a:solidFill>
                  <a:srgbClr val="FF0000"/>
                </a:solidFill>
                <a:effectLst>
                  <a:outerShdw blurRad="38100" dist="38100" dir="2700000" algn="tl">
                    <a:srgbClr val="000000">
                      <a:alpha val="43137"/>
                    </a:srgbClr>
                  </a:outerShdw>
                </a:effectLst>
                <a:cs typeface="B Yekan" panose="00000400000000000000" pitchFamily="2" charset="-78"/>
              </a:rPr>
              <a:t>افراد در معرض خطر </a:t>
            </a:r>
            <a:r>
              <a:rPr lang="fa-IR" sz="4400" b="1" dirty="0" smtClean="0">
                <a:solidFill>
                  <a:srgbClr val="FF0000"/>
                </a:solidFill>
                <a:effectLst>
                  <a:outerShdw blurRad="38100" dist="38100" dir="2700000" algn="tl">
                    <a:srgbClr val="000000">
                      <a:alpha val="43137"/>
                    </a:srgbClr>
                  </a:outerShdw>
                </a:effectLst>
                <a:cs typeface="B Yekan" panose="00000400000000000000" pitchFamily="2" charset="-78"/>
              </a:rPr>
              <a:t>دیابت !</a:t>
            </a:r>
            <a:endParaRPr lang="fa-IR" sz="4400" b="1" dirty="0">
              <a:solidFill>
                <a:srgbClr val="FF0000"/>
              </a:solidFill>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364798503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5358" y="0"/>
            <a:ext cx="12161283" cy="6858000"/>
          </a:xfrm>
          <a:prstGeom prst="rect">
            <a:avLst/>
          </a:prstGeom>
        </p:spPr>
      </p:pic>
      <p:sp>
        <p:nvSpPr>
          <p:cNvPr id="8" name="Content Placeholder 2"/>
          <p:cNvSpPr txBox="1">
            <a:spLocks/>
          </p:cNvSpPr>
          <p:nvPr/>
        </p:nvSpPr>
        <p:spPr>
          <a:xfrm>
            <a:off x="2105526" y="1864901"/>
            <a:ext cx="6923707" cy="3453058"/>
          </a:xfrm>
          <a:prstGeom prst="rect">
            <a:avLst/>
          </a:prstGeom>
        </p:spPr>
        <p:txBody>
          <a:bodyPr vert="horz" lIns="91440" tIns="45720" rIns="91440" bIns="45720" rtlCol="0">
            <a:no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marL="457200" indent="-457200" algn="r" rtl="1">
              <a:buFont typeface="Arial" panose="020B0604020202020204" pitchFamily="34" charset="0"/>
              <a:buChar char="•"/>
            </a:pPr>
            <a:r>
              <a:rPr lang="fa-IR" sz="3200" b="1" dirty="0">
                <a:solidFill>
                  <a:srgbClr val="002060"/>
                </a:solidFill>
                <a:cs typeface="B Yekan" panose="00000400000000000000" pitchFamily="2" charset="-78"/>
              </a:rPr>
              <a:t>نارسایی کلیوی</a:t>
            </a:r>
          </a:p>
          <a:p>
            <a:pPr marL="457200" indent="-457200" algn="r" rtl="1">
              <a:buFont typeface="Arial" panose="020B0604020202020204" pitchFamily="34" charset="0"/>
              <a:buChar char="•"/>
            </a:pPr>
            <a:r>
              <a:rPr lang="fa-IR" sz="3200" b="1" dirty="0">
                <a:solidFill>
                  <a:srgbClr val="002060"/>
                </a:solidFill>
                <a:cs typeface="B Yekan" panose="00000400000000000000" pitchFamily="2" charset="-78"/>
              </a:rPr>
              <a:t>اختلالات قلبی عروقی (سکته قلبی و مغزی)</a:t>
            </a:r>
          </a:p>
          <a:p>
            <a:pPr marL="457200" indent="-457200" algn="r" rtl="1">
              <a:buFont typeface="Arial" panose="020B0604020202020204" pitchFamily="34" charset="0"/>
              <a:buChar char="•"/>
            </a:pPr>
            <a:r>
              <a:rPr lang="fa-IR" sz="3200" b="1" dirty="0">
                <a:solidFill>
                  <a:srgbClr val="002060"/>
                </a:solidFill>
                <a:cs typeface="B Yekan" panose="00000400000000000000" pitchFamily="2" charset="-78"/>
              </a:rPr>
              <a:t>عوارض چشمی</a:t>
            </a:r>
          </a:p>
          <a:p>
            <a:pPr marL="457200" indent="-457200" algn="r" rtl="1">
              <a:buFont typeface="Arial" panose="020B0604020202020204" pitchFamily="34" charset="0"/>
              <a:buChar char="•"/>
            </a:pPr>
            <a:r>
              <a:rPr lang="fa-IR" sz="3200" b="1" dirty="0">
                <a:solidFill>
                  <a:srgbClr val="002060"/>
                </a:solidFill>
                <a:cs typeface="B Yekan" panose="00000400000000000000" pitchFamily="2" charset="-78"/>
              </a:rPr>
              <a:t>قطع عضو ناشی از زخم پای دیابتی</a:t>
            </a:r>
          </a:p>
          <a:p>
            <a:pPr marL="457200" indent="-457200" algn="r" rtl="1">
              <a:buFont typeface="Arial" panose="020B0604020202020204" pitchFamily="34" charset="0"/>
              <a:buChar char="•"/>
            </a:pPr>
            <a:r>
              <a:rPr lang="fa-IR" sz="3200" b="1" dirty="0">
                <a:solidFill>
                  <a:srgbClr val="002060"/>
                </a:solidFill>
                <a:cs typeface="B Yekan" panose="00000400000000000000" pitchFamily="2" charset="-78"/>
              </a:rPr>
              <a:t>افزایش استعداد ابتلا به عفونت ها</a:t>
            </a:r>
          </a:p>
          <a:p>
            <a:pPr marL="457200" indent="-457200" algn="r" rtl="1">
              <a:buFont typeface="Arial" panose="020B0604020202020204" pitchFamily="34" charset="0"/>
              <a:buChar char="•"/>
            </a:pPr>
            <a:r>
              <a:rPr lang="fa-IR" sz="3200" b="1" dirty="0">
                <a:solidFill>
                  <a:srgbClr val="002060"/>
                </a:solidFill>
                <a:cs typeface="B Yekan" panose="00000400000000000000" pitchFamily="2" charset="-78"/>
              </a:rPr>
              <a:t>اختلالات سیستم عصبی</a:t>
            </a:r>
          </a:p>
        </p:txBody>
      </p:sp>
      <p:sp>
        <p:nvSpPr>
          <p:cNvPr id="4" name="Title 1"/>
          <p:cNvSpPr txBox="1">
            <a:spLocks/>
          </p:cNvSpPr>
          <p:nvPr/>
        </p:nvSpPr>
        <p:spPr>
          <a:xfrm>
            <a:off x="1740569" y="721895"/>
            <a:ext cx="7288664" cy="842212"/>
          </a:xfrm>
          <a:prstGeom prst="rect">
            <a:avLst/>
          </a:prstGeom>
        </p:spPr>
        <p:txBody>
          <a:bodyPr vert="horz" lIns="91440" tIns="45720" rIns="91440" bIns="45720" rtlCol="0" anchor="b">
            <a:no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r" rtl="1">
              <a:lnSpc>
                <a:spcPct val="100000"/>
              </a:lnSpc>
            </a:pPr>
            <a:r>
              <a:rPr lang="fa-IR" sz="4400" b="1" dirty="0">
                <a:solidFill>
                  <a:srgbClr val="FF0000"/>
                </a:solidFill>
                <a:effectLst>
                  <a:outerShdw blurRad="38100" dist="38100" dir="2700000" algn="tl">
                    <a:srgbClr val="000000">
                      <a:alpha val="43137"/>
                    </a:srgbClr>
                  </a:outerShdw>
                </a:effectLst>
                <a:cs typeface="B Yekan" panose="00000400000000000000" pitchFamily="2" charset="-78"/>
              </a:rPr>
              <a:t>عوارض </a:t>
            </a:r>
            <a:r>
              <a:rPr lang="fa-IR" sz="4400" b="1" dirty="0" smtClean="0">
                <a:solidFill>
                  <a:srgbClr val="FF0000"/>
                </a:solidFill>
                <a:effectLst>
                  <a:outerShdw blurRad="38100" dist="38100" dir="2700000" algn="tl">
                    <a:srgbClr val="000000">
                      <a:alpha val="43137"/>
                    </a:srgbClr>
                  </a:outerShdw>
                </a:effectLst>
                <a:cs typeface="B Yekan" panose="00000400000000000000" pitchFamily="2" charset="-78"/>
              </a:rPr>
              <a:t>دیابت !</a:t>
            </a:r>
            <a:endParaRPr lang="fa-IR" sz="4400" b="1" dirty="0">
              <a:solidFill>
                <a:srgbClr val="FF0000"/>
              </a:solidFill>
              <a:effectLst>
                <a:outerShdw blurRad="38100" dist="38100" dir="2700000" algn="tl">
                  <a:srgbClr val="000000">
                    <a:alpha val="43137"/>
                  </a:srgbClr>
                </a:outerShdw>
              </a:effectLst>
              <a:cs typeface="B Yekan" panose="00000400000000000000" pitchFamily="2" charset="-78"/>
            </a:endParaRPr>
          </a:p>
        </p:txBody>
      </p:sp>
    </p:spTree>
    <p:extLst>
      <p:ext uri="{BB962C8B-B14F-4D97-AF65-F5344CB8AC3E}">
        <p14:creationId xmlns:p14="http://schemas.microsoft.com/office/powerpoint/2010/main" val="347101379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TotalTime>
  <Words>382</Words>
  <Application>Microsoft Office PowerPoint</Application>
  <PresentationFormat>Widescreen</PresentationFormat>
  <Paragraphs>60</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Arial</vt:lpstr>
      <vt:lpstr>B Yekan</vt:lpstr>
      <vt:lpstr>Calibri</vt:lpstr>
      <vt:lpstr>Calibri Light</vt:lpstr>
      <vt:lpstr>Wingdings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مصطفی رضایی قلعه</dc:creator>
  <cp:lastModifiedBy>مصطفی رضایی قلعه</cp:lastModifiedBy>
  <cp:revision>15</cp:revision>
  <dcterms:created xsi:type="dcterms:W3CDTF">2014-11-25T06:10:48Z</dcterms:created>
  <dcterms:modified xsi:type="dcterms:W3CDTF">2014-12-08T09:02:32Z</dcterms:modified>
</cp:coreProperties>
</file>