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9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7AC2-23E6-4778-B791-31375C5144BA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249B-07F0-4335-B547-4377575A3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694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7AC2-23E6-4778-B791-31375C5144BA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249B-07F0-4335-B547-4377575A3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38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7AC2-23E6-4778-B791-31375C5144BA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249B-07F0-4335-B547-4377575A3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8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7AC2-23E6-4778-B791-31375C5144BA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249B-07F0-4335-B547-4377575A3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096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7AC2-23E6-4778-B791-31375C5144BA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249B-07F0-4335-B547-4377575A3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519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7AC2-23E6-4778-B791-31375C5144BA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249B-07F0-4335-B547-4377575A3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4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7AC2-23E6-4778-B791-31375C5144BA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249B-07F0-4335-B547-4377575A3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048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7AC2-23E6-4778-B791-31375C5144BA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249B-07F0-4335-B547-4377575A3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027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7AC2-23E6-4778-B791-31375C5144BA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249B-07F0-4335-B547-4377575A3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085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7AC2-23E6-4778-B791-31375C5144BA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249B-07F0-4335-B547-4377575A3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377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7AC2-23E6-4778-B791-31375C5144BA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249B-07F0-4335-B547-4377575A3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615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17AC2-23E6-4778-B791-31375C5144BA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0249B-07F0-4335-B547-4377575A3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211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6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9" y="0"/>
            <a:ext cx="12165782" cy="68580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414337" y="721895"/>
            <a:ext cx="7288664" cy="8422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00000"/>
              </a:lnSpc>
            </a:pPr>
            <a:r>
              <a:rPr lang="fa-IR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B Yekan" panose="00000400000000000000" pitchFamily="2" charset="-78"/>
              </a:rPr>
              <a:t>عملکرد کلیه ها چیست ؟</a:t>
            </a:r>
            <a:endParaRPr lang="fa-IR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Yekan" panose="00000400000000000000" pitchFamily="2" charset="-78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10652" y="1864900"/>
            <a:ext cx="8692349" cy="39824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r" rt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B Yekan" panose="00000400000000000000" pitchFamily="2" charset="-78"/>
              </a:rPr>
              <a:t>سم </a:t>
            </a:r>
            <a:r>
              <a:rPr lang="fa-IR" sz="32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B Yekan" panose="00000400000000000000" pitchFamily="2" charset="-78"/>
              </a:rPr>
              <a:t>زدایی </a:t>
            </a:r>
            <a:r>
              <a:rPr lang="fa-IR" sz="3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B Yekan" panose="00000400000000000000" pitchFamily="2" charset="-78"/>
              </a:rPr>
              <a:t>خون</a:t>
            </a:r>
          </a:p>
          <a:p>
            <a:pPr marL="457200" indent="-457200" algn="r" rt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B Yekan" panose="00000400000000000000" pitchFamily="2" charset="-78"/>
              </a:rPr>
              <a:t>تنظیم </a:t>
            </a:r>
            <a:r>
              <a:rPr lang="fa-IR" sz="32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B Yekan" panose="00000400000000000000" pitchFamily="2" charset="-78"/>
              </a:rPr>
              <a:t>فشار </a:t>
            </a:r>
            <a:r>
              <a:rPr lang="fa-IR" sz="3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B Yekan" panose="00000400000000000000" pitchFamily="2" charset="-78"/>
              </a:rPr>
              <a:t>خون</a:t>
            </a:r>
          </a:p>
          <a:p>
            <a:pPr marL="457200" indent="-457200" algn="r" rt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B Yekan" panose="00000400000000000000" pitchFamily="2" charset="-78"/>
              </a:rPr>
              <a:t>اصلاح </a:t>
            </a:r>
            <a:r>
              <a:rPr lang="fa-IR" sz="32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B Yekan" panose="00000400000000000000" pitchFamily="2" charset="-78"/>
              </a:rPr>
              <a:t>آب و الکترولیت های </a:t>
            </a:r>
            <a:r>
              <a:rPr lang="fa-IR" sz="3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B Yekan" panose="00000400000000000000" pitchFamily="2" charset="-78"/>
              </a:rPr>
              <a:t>بدن</a:t>
            </a:r>
          </a:p>
          <a:p>
            <a:pPr marL="457200" indent="-457200" algn="r" rt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B Yekan" panose="00000400000000000000" pitchFamily="2" charset="-78"/>
              </a:rPr>
              <a:t>تحریک </a:t>
            </a:r>
            <a:r>
              <a:rPr lang="fa-IR" sz="32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B Yekan" panose="00000400000000000000" pitchFamily="2" charset="-78"/>
              </a:rPr>
              <a:t>تولید گلبول های </a:t>
            </a:r>
            <a:r>
              <a:rPr lang="fa-IR" sz="3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B Yekan" panose="00000400000000000000" pitchFamily="2" charset="-78"/>
              </a:rPr>
              <a:t>قرمز</a:t>
            </a:r>
          </a:p>
          <a:p>
            <a:pPr marL="457200" indent="-457200" algn="r" rt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B Yekan" panose="00000400000000000000" pitchFamily="2" charset="-78"/>
              </a:rPr>
              <a:t>تنظیم </a:t>
            </a:r>
            <a:r>
              <a:rPr lang="fa-IR" sz="32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B Yekan" panose="00000400000000000000" pitchFamily="2" charset="-78"/>
              </a:rPr>
              <a:t>املاح بدن نظیر کلسیم و فسفر</a:t>
            </a:r>
            <a:endParaRPr lang="fa-IR" sz="3200" dirty="0">
              <a:solidFill>
                <a:schemeClr val="accent5">
                  <a:lumMod val="50000"/>
                </a:schemeClr>
              </a:solidFill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3353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9" y="0"/>
            <a:ext cx="12165782" cy="68580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922295" y="1227222"/>
            <a:ext cx="5780706" cy="8422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00000"/>
              </a:lnSpc>
            </a:pPr>
            <a:r>
              <a:rPr lang="fa-IR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Yekan" panose="00000400000000000000" pitchFamily="2" charset="-78"/>
              </a:rPr>
              <a:t>تعریف نارسایی مزمن کلیه :</a:t>
            </a:r>
            <a:endParaRPr lang="fa-IR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Yekan" panose="00000400000000000000" pitchFamily="2" charset="-78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728411" y="2568742"/>
            <a:ext cx="4974590" cy="17205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chemeClr val="accent5">
                    <a:lumMod val="50000"/>
                  </a:schemeClr>
                </a:solidFill>
                <a:cs typeface="B Yekan" panose="00000400000000000000" pitchFamily="2" charset="-78"/>
              </a:rPr>
              <a:t>اختلال ساختمانی و عملکردی کلیه ها برای بیشتر از سه ماه</a:t>
            </a:r>
            <a:endParaRPr lang="fa-IR" sz="3200" b="1" dirty="0">
              <a:solidFill>
                <a:schemeClr val="accent5">
                  <a:lumMod val="50000"/>
                </a:schemeClr>
              </a:solidFill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1341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9" y="0"/>
            <a:ext cx="12165782" cy="68580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922295" y="442159"/>
            <a:ext cx="5780706" cy="8422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00000"/>
              </a:lnSpc>
            </a:pPr>
            <a:r>
              <a:rPr lang="fa-IR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Yekan" panose="00000400000000000000" pitchFamily="2" charset="-78"/>
              </a:rPr>
              <a:t>علل نارسایی مزمن کلیه</a:t>
            </a: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Yekan" panose="00000400000000000000" pitchFamily="2" charset="-78"/>
              </a:rPr>
              <a:t> </a:t>
            </a:r>
            <a:r>
              <a:rPr lang="fa-IR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Yekan" panose="00000400000000000000" pitchFamily="2" charset="-78"/>
              </a:rPr>
              <a:t>: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983832" y="1726530"/>
            <a:ext cx="6719169" cy="41930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دیابت</a:t>
            </a:r>
          </a:p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فشار خون بالا</a:t>
            </a:r>
          </a:p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بیماری کیستیک کلیوی</a:t>
            </a:r>
          </a:p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انسداد ادراری</a:t>
            </a:r>
          </a:p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بیماری های مادرزاذی و ارثی کلیه</a:t>
            </a:r>
          </a:p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بیماری های سیستم ایمنی و عفونی کلیه</a:t>
            </a:r>
          </a:p>
        </p:txBody>
      </p:sp>
    </p:spTree>
    <p:extLst>
      <p:ext uri="{BB962C8B-B14F-4D97-AF65-F5344CB8AC3E}">
        <p14:creationId xmlns:p14="http://schemas.microsoft.com/office/powerpoint/2010/main" val="224808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9" y="0"/>
            <a:ext cx="12165782" cy="68580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922295" y="442159"/>
            <a:ext cx="5780706" cy="8422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00000"/>
              </a:lnSpc>
            </a:pPr>
            <a:r>
              <a:rPr lang="fa-IR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Yekan" panose="00000400000000000000" pitchFamily="2" charset="-78"/>
              </a:rPr>
              <a:t>علائم نارسایی مزمن کلیه :</a:t>
            </a:r>
            <a:endParaRPr lang="fa-IR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Yekan" panose="00000400000000000000" pitchFamily="2" charset="-78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261938" y="1726530"/>
            <a:ext cx="7441064" cy="41930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خستگی و ضعف</a:t>
            </a:r>
          </a:p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بی اشتهایی</a:t>
            </a:r>
          </a:p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تهوع و استفراغ</a:t>
            </a:r>
          </a:p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کاهش میزان ادرار</a:t>
            </a:r>
          </a:p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اختلال در خواب، تمرکزو هوشیاری</a:t>
            </a:r>
          </a:p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نارسایی قلبی و ورم خصوصا در اندام تحتانی</a:t>
            </a:r>
          </a:p>
        </p:txBody>
      </p:sp>
    </p:spTree>
    <p:extLst>
      <p:ext uri="{BB962C8B-B14F-4D97-AF65-F5344CB8AC3E}">
        <p14:creationId xmlns:p14="http://schemas.microsoft.com/office/powerpoint/2010/main" val="12352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9" y="0"/>
            <a:ext cx="12165782" cy="68580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501189" y="622633"/>
            <a:ext cx="6201812" cy="8422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00000"/>
              </a:lnSpc>
            </a:pPr>
            <a:r>
              <a:rPr lang="fa-IR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Yekan" panose="00000400000000000000" pitchFamily="2" charset="-78"/>
              </a:rPr>
              <a:t>عوارض نارسایی مزمن کلیه :</a:t>
            </a:r>
            <a:endParaRPr lang="fa-IR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Yekan" panose="00000400000000000000" pitchFamily="2" charset="-78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961147" y="1726531"/>
            <a:ext cx="7741855" cy="35192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افزایش حجم خون و تنگی نفس </a:t>
            </a:r>
          </a:p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کم خونی و استعداد به خونریزی</a:t>
            </a:r>
          </a:p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فشار خون بالا</a:t>
            </a:r>
          </a:p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اختلالات سیستم عصبی محیطی</a:t>
            </a:r>
          </a:p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اختلالات املاح بدن</a:t>
            </a:r>
          </a:p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نارسایی کلیوی مرحله نهایی</a:t>
            </a:r>
          </a:p>
        </p:txBody>
      </p:sp>
    </p:spTree>
    <p:extLst>
      <p:ext uri="{BB962C8B-B14F-4D97-AF65-F5344CB8AC3E}">
        <p14:creationId xmlns:p14="http://schemas.microsoft.com/office/powerpoint/2010/main" val="414202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9" y="0"/>
            <a:ext cx="12165782" cy="68580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501189" y="1212180"/>
            <a:ext cx="6201812" cy="8422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00000"/>
              </a:lnSpc>
            </a:pPr>
            <a:r>
              <a:rPr lang="fa-IR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Yekan" panose="00000400000000000000" pitchFamily="2" charset="-78"/>
              </a:rPr>
              <a:t>درمان نارسایی مزمن کلیه :</a:t>
            </a:r>
            <a:endParaRPr lang="fa-IR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Yekan" panose="00000400000000000000" pitchFamily="2" charset="-78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34717" y="2520615"/>
            <a:ext cx="8668286" cy="24845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رژیم غذایی کم پروتئین</a:t>
            </a:r>
          </a:p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محدودیت مصرف مایعات</a:t>
            </a:r>
          </a:p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محدودیت مصرف نمک و غذاهای حاوی فسفر و پتاسیم</a:t>
            </a:r>
          </a:p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اصلاح کم خونی و کمبود کلسیم</a:t>
            </a:r>
          </a:p>
        </p:txBody>
      </p:sp>
    </p:spTree>
    <p:extLst>
      <p:ext uri="{BB962C8B-B14F-4D97-AF65-F5344CB8AC3E}">
        <p14:creationId xmlns:p14="http://schemas.microsoft.com/office/powerpoint/2010/main" val="54279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86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160</Words>
  <Application>Microsoft Office PowerPoint</Application>
  <PresentationFormat>Widescreen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B Yekan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مصطفی رضایی قلعه</dc:creator>
  <cp:lastModifiedBy>مصطفی رضایی قلعه</cp:lastModifiedBy>
  <cp:revision>6</cp:revision>
  <dcterms:created xsi:type="dcterms:W3CDTF">2014-11-17T11:58:07Z</dcterms:created>
  <dcterms:modified xsi:type="dcterms:W3CDTF">2014-12-08T09:00:44Z</dcterms:modified>
</cp:coreProperties>
</file>