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ACA2DE3-F8F5-475E-AB0A-883722425332}">
          <p14:sldIdLst>
            <p14:sldId id="269"/>
            <p14:sldId id="258"/>
            <p14:sldId id="263"/>
            <p14:sldId id="259"/>
            <p14:sldId id="260"/>
            <p14:sldId id="261"/>
            <p14:sldId id="262"/>
            <p14:sldId id="264"/>
            <p14:sldId id="265"/>
            <p14:sldId id="266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9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8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7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3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7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7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7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7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2F50F-553F-4628-AF0B-DA2380CC4DEF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F51C5-9588-4C7A-A996-A3DA142F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7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7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37611" y="1343137"/>
            <a:ext cx="7288664" cy="1143000"/>
          </a:xfrm>
        </p:spPr>
        <p:txBody>
          <a:bodyPr>
            <a:noAutofit/>
          </a:bodyPr>
          <a:lstStyle/>
          <a:p>
            <a:pPr algn="r" rtl="1">
              <a:lnSpc>
                <a:spcPct val="100000"/>
              </a:lnSpc>
            </a:pPr>
            <a:r>
              <a:rPr lang="fa-I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علل عدم پاسخ به درمان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06316" y="2594421"/>
            <a:ext cx="7019959" cy="2218211"/>
          </a:xfrm>
        </p:spPr>
        <p:txBody>
          <a:bodyPr>
            <a:noAutofit/>
          </a:bodyPr>
          <a:lstStyle/>
          <a:p>
            <a:pPr algn="justLow" rtl="1">
              <a:buClr>
                <a:srgbClr val="FA9500"/>
              </a:buClr>
              <a:buSzPct val="100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عمل نکردن به توصیه های پزشک معالج </a:t>
            </a:r>
          </a:p>
          <a:p>
            <a:pPr algn="justLow" rtl="1">
              <a:buClr>
                <a:srgbClr val="FA9500"/>
              </a:buClr>
              <a:buSzPct val="100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عدم مصرف صحیح دارو</a:t>
            </a:r>
            <a:endParaRPr lang="en-US" sz="3200" b="1" dirty="0">
              <a:solidFill>
                <a:srgbClr val="7030A0"/>
              </a:solidFill>
              <a:cs typeface="B Yekan" panose="00000400000000000000" pitchFamily="2" charset="-78"/>
            </a:endParaRPr>
          </a:p>
          <a:p>
            <a:pPr algn="justLow" rtl="1">
              <a:buClr>
                <a:srgbClr val="FA9500"/>
              </a:buClr>
              <a:buSzPct val="100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اضافه وزن زیاد </a:t>
            </a:r>
          </a:p>
          <a:p>
            <a:pPr algn="justLow" rtl="1">
              <a:buClr>
                <a:srgbClr val="FA9500"/>
              </a:buClr>
              <a:buSzPct val="100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تغذیه نا مناسب و استفاده بیش از حد نمک </a:t>
            </a:r>
            <a:endParaRPr lang="en-US" sz="3200" b="1" dirty="0">
              <a:solidFill>
                <a:srgbClr val="7030A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42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152274" y="2319894"/>
            <a:ext cx="6298064" cy="2218211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با کاهش مصرف نمک ممکن است نیاز شما به داروهای فشار خون کاهش یابد.</a:t>
            </a:r>
          </a:p>
        </p:txBody>
      </p:sp>
    </p:spTree>
    <p:extLst>
      <p:ext uri="{BB962C8B-B14F-4D97-AF65-F5344CB8AC3E}">
        <p14:creationId xmlns:p14="http://schemas.microsoft.com/office/powerpoint/2010/main" val="15099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29327" y="537024"/>
            <a:ext cx="7288664" cy="1143000"/>
          </a:xfrm>
        </p:spPr>
        <p:txBody>
          <a:bodyPr>
            <a:noAutofit/>
          </a:bodyPr>
          <a:lstStyle/>
          <a:p>
            <a:pPr algn="r" rtl="1">
              <a:lnSpc>
                <a:spcPct val="100000"/>
              </a:lnSpc>
            </a:pPr>
            <a:r>
              <a:rPr lang="fa-I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کنترل فشار خون بالا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3926" y="1680024"/>
            <a:ext cx="8692349" cy="3926695"/>
          </a:xfrm>
        </p:spPr>
        <p:txBody>
          <a:bodyPr>
            <a:noAutofit/>
          </a:bodyPr>
          <a:lstStyle/>
          <a:p>
            <a:pPr algn="just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انجام فعالیت های فیزیکی مناسب  نظیر پیاده روی</a:t>
            </a:r>
          </a:p>
          <a:p>
            <a:pPr algn="just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تغذیه سالم </a:t>
            </a:r>
            <a:endParaRPr lang="fa-IR" sz="3200" b="1" dirty="0" smtClean="0">
              <a:solidFill>
                <a:srgbClr val="7030A0"/>
              </a:solidFill>
              <a:cs typeface="B Yekan" panose="00000400000000000000" pitchFamily="2" charset="-78"/>
            </a:endParaRPr>
          </a:p>
          <a:p>
            <a:pPr algn="just" rtl="1">
              <a:buClr>
                <a:schemeClr val="accent2"/>
              </a:buClr>
            </a:pP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مصرف  </a:t>
            </a: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غذاهای سرشار از فیبر و سبزیجات و میوه جات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کاهش </a:t>
            </a: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مصرف نمک و غذاهای آماده</a:t>
            </a:r>
          </a:p>
          <a:p>
            <a:pPr algn="just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کاهش وزن</a:t>
            </a:r>
          </a:p>
          <a:p>
            <a:pPr algn="just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کاهش اضطراب</a:t>
            </a:r>
          </a:p>
          <a:p>
            <a:pPr algn="just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مصرف منظم داروهای تجویزی</a:t>
            </a:r>
          </a:p>
        </p:txBody>
      </p:sp>
    </p:spTree>
    <p:extLst>
      <p:ext uri="{BB962C8B-B14F-4D97-AF65-F5344CB8AC3E}">
        <p14:creationId xmlns:p14="http://schemas.microsoft.com/office/powerpoint/2010/main" val="11804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1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904624" y="1908843"/>
            <a:ext cx="6382752" cy="2434557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فشار </a:t>
            </a:r>
            <a:r>
              <a:rPr lang="fa-IR" sz="3200" b="1">
                <a:solidFill>
                  <a:srgbClr val="7030A0"/>
                </a:solidFill>
                <a:cs typeface="B Yekan" panose="00000400000000000000" pitchFamily="2" charset="-78"/>
              </a:rPr>
              <a:t>خون </a:t>
            </a:r>
            <a:r>
              <a:rPr lang="fa-IR" sz="3200" b="1" smtClean="0">
                <a:solidFill>
                  <a:srgbClr val="7030A0"/>
                </a:solidFill>
                <a:cs typeface="B Yekan" panose="00000400000000000000" pitchFamily="2" charset="-78"/>
              </a:rPr>
              <a:t>بالا،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شایع</a:t>
            </a:r>
            <a:r>
              <a:rPr lang="en-US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ترین </a:t>
            </a: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بیماری عروقی است و علت عمده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سکته</a:t>
            </a:r>
            <a:r>
              <a:rPr lang="en-US" sz="3200" b="1" dirty="0">
                <a:solidFill>
                  <a:srgbClr val="7030A0"/>
                </a:solidFill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های </a:t>
            </a: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قلبی، مغزی و نارسایی کلیه محسوب می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شود</a:t>
            </a:r>
            <a:r>
              <a:rPr lang="en-US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.</a:t>
            </a:r>
            <a:endParaRPr lang="fa-IR" sz="3200" b="1" dirty="0">
              <a:solidFill>
                <a:srgbClr val="7030A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17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49905" y="2053222"/>
            <a:ext cx="7037471" cy="253081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در افراد عادی فشار خون طبیعی در محدوده کمتر از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 135/85 </a:t>
            </a: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و در افراد مبتلا به دیابت یا نارسایی کلیوی کمتر از 130/80 می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باشد</a:t>
            </a:r>
            <a:r>
              <a:rPr lang="en-US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.</a:t>
            </a:r>
            <a:endParaRPr lang="fa-IR" sz="3200" b="1" dirty="0">
              <a:solidFill>
                <a:srgbClr val="7030A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8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68742" y="684406"/>
            <a:ext cx="7543799" cy="1143000"/>
          </a:xfrm>
        </p:spPr>
        <p:txBody>
          <a:bodyPr>
            <a:noAutofit/>
          </a:bodyPr>
          <a:lstStyle/>
          <a:p>
            <a:pPr rtl="1"/>
            <a:r>
              <a:rPr lang="fa-I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علایم بیماری فشار خون بالا چیست؟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848" y="1904792"/>
            <a:ext cx="9622790" cy="2972020"/>
          </a:xfrm>
        </p:spPr>
        <p:txBody>
          <a:bodyPr>
            <a:noAutofit/>
          </a:bodyPr>
          <a:lstStyle/>
          <a:p>
            <a:pPr marL="0" indent="0" algn="r" rtl="1">
              <a:buClr>
                <a:srgbClr val="FF7D80"/>
              </a:buClr>
              <a:buSzPct val="55000"/>
              <a:buNone/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دراکثرموارد بیماری فشار خون بالا هیچ گونه علامتی ایجاد نمی کند .</a:t>
            </a:r>
          </a:p>
          <a:p>
            <a:pPr marL="0" indent="0" algn="r" rtl="1">
              <a:buClr>
                <a:srgbClr val="FF7D80"/>
              </a:buClr>
              <a:buSzPct val="55000"/>
              <a:buNone/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در صورت بروز علائم شایع شامل :</a:t>
            </a:r>
          </a:p>
          <a:p>
            <a:pPr algn="r" rtl="1">
              <a:buClr>
                <a:schemeClr val="accent2"/>
              </a:buClr>
              <a:buSzPct val="100000"/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سردرد </a:t>
            </a:r>
            <a:r>
              <a:rPr lang="fa-IR" sz="30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، سرگیجه ، </a:t>
            </a: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گر گرفتگی</a:t>
            </a:r>
          </a:p>
          <a:p>
            <a:pPr algn="r" rtl="1">
              <a:buClr>
                <a:schemeClr val="accent2"/>
              </a:buClr>
              <a:buSzPct val="100000"/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اختلالات بینایی و شنوایی</a:t>
            </a:r>
          </a:p>
          <a:p>
            <a:pPr algn="r" rtl="1">
              <a:buClr>
                <a:schemeClr val="accent2"/>
              </a:buClr>
              <a:buSzPct val="100000"/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تهوع و  استفراغ </a:t>
            </a:r>
          </a:p>
          <a:p>
            <a:pPr algn="r" rtl="1">
              <a:buClr>
                <a:schemeClr val="accent2"/>
              </a:buClr>
              <a:buSzPct val="100000"/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تپش قلب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2564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30674" y="458816"/>
            <a:ext cx="6122094" cy="1143000"/>
          </a:xfrm>
        </p:spPr>
        <p:txBody>
          <a:bodyPr>
            <a:noAutofit/>
          </a:bodyPr>
          <a:lstStyle/>
          <a:p>
            <a:pPr algn="r" rtl="1"/>
            <a:r>
              <a:rPr lang="fa-I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دلایل فشار خون بالا چیست؟</a:t>
            </a:r>
            <a:endParaRPr lang="fa-IR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166941" y="1601816"/>
            <a:ext cx="5685827" cy="4023991"/>
          </a:xfrm>
        </p:spPr>
        <p:txBody>
          <a:bodyPr>
            <a:noAutofit/>
          </a:bodyPr>
          <a:lstStyle/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فشار خون اولیه (ارثی)</a:t>
            </a:r>
          </a:p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بیماری های عروقی وکلیوی </a:t>
            </a:r>
          </a:p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تغذیه نامناسب</a:t>
            </a:r>
          </a:p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سیگار و دخانیات</a:t>
            </a:r>
          </a:p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مصرف برخی داروها ومسکن ها</a:t>
            </a:r>
          </a:p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استرس های محیطی</a:t>
            </a:r>
          </a:p>
          <a:p>
            <a:pPr algn="r" rtl="1">
              <a:buClr>
                <a:schemeClr val="accent2"/>
              </a:buClr>
            </a:pPr>
            <a:r>
              <a:rPr lang="fa-IR" sz="3000" b="1" dirty="0">
                <a:solidFill>
                  <a:srgbClr val="7030A0"/>
                </a:solidFill>
                <a:cs typeface="B Yekan" panose="00000400000000000000" pitchFamily="2" charset="-78"/>
              </a:rPr>
              <a:t>کم تحرکی و چاقی</a:t>
            </a:r>
            <a:endParaRPr lang="en-US" sz="3000" b="1" dirty="0">
              <a:solidFill>
                <a:srgbClr val="7030A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65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2703" y="2409610"/>
            <a:ext cx="5706593" cy="203878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شیوع فشار خون بالا در افراد چاق 3 برابر بیش از افراد غیر چاق 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است</a:t>
            </a:r>
            <a:r>
              <a:rPr lang="en-US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.</a:t>
            </a:r>
            <a:endParaRPr lang="fa-IR" sz="3200" b="1" dirty="0">
              <a:solidFill>
                <a:srgbClr val="7030A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64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078706" y="753590"/>
            <a:ext cx="4725937" cy="1143000"/>
          </a:xfrm>
        </p:spPr>
        <p:txBody>
          <a:bodyPr>
            <a:noAutofit/>
          </a:bodyPr>
          <a:lstStyle/>
          <a:p>
            <a:pPr algn="r" rtl="1"/>
            <a:r>
              <a:rPr lang="fa-I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عوارض فشار خون بالا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44093" y="1896590"/>
            <a:ext cx="6660550" cy="2891978"/>
          </a:xfrm>
        </p:spPr>
        <p:txBody>
          <a:bodyPr>
            <a:noAutofit/>
          </a:bodyPr>
          <a:lstStyle/>
          <a:p>
            <a:pPr algn="r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نارسایی و حملات قلبی</a:t>
            </a:r>
          </a:p>
          <a:p>
            <a:pPr algn="r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سکته مغزی</a:t>
            </a:r>
          </a:p>
          <a:p>
            <a:pPr algn="r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نارسایی کلیه</a:t>
            </a:r>
          </a:p>
          <a:p>
            <a:pPr algn="r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خون ریزی چشمی و نابینایی</a:t>
            </a:r>
          </a:p>
          <a:p>
            <a:pPr algn="r" rtl="1"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بیماری عروق محیطی</a:t>
            </a:r>
          </a:p>
        </p:txBody>
      </p:sp>
    </p:spTree>
    <p:extLst>
      <p:ext uri="{BB962C8B-B14F-4D97-AF65-F5344CB8AC3E}">
        <p14:creationId xmlns:p14="http://schemas.microsoft.com/office/powerpoint/2010/main" val="414821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054643" y="1655958"/>
            <a:ext cx="4725937" cy="1143000"/>
          </a:xfrm>
        </p:spPr>
        <p:txBody>
          <a:bodyPr>
            <a:noAutofit/>
          </a:bodyPr>
          <a:lstStyle/>
          <a:p>
            <a:pPr algn="r" rtl="1"/>
            <a:r>
              <a:rPr lang="fa-I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تشخیص</a:t>
            </a:r>
            <a:endParaRPr lang="fa-IR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78506" y="2798958"/>
            <a:ext cx="6470516" cy="168118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>
                <a:schemeClr val="accent2"/>
              </a:buClr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راه تشخیص به موقع فشارخون بالا، اندازه گیری دوره ای فشارخون می باشد</a:t>
            </a:r>
            <a:r>
              <a:rPr lang="fa-IR" sz="3200" b="1" dirty="0" smtClean="0">
                <a:solidFill>
                  <a:srgbClr val="7030A0"/>
                </a:solidFill>
                <a:cs typeface="B Yekan" panose="00000400000000000000" pitchFamily="2" charset="-78"/>
              </a:rPr>
              <a:t>. </a:t>
            </a:r>
            <a:endParaRPr lang="fa-IR" sz="3200" b="1" dirty="0">
              <a:solidFill>
                <a:srgbClr val="7030A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78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" y="0"/>
            <a:ext cx="1216382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37611" y="1343137"/>
            <a:ext cx="7288664" cy="1143000"/>
          </a:xfrm>
        </p:spPr>
        <p:txBody>
          <a:bodyPr>
            <a:noAutofit/>
          </a:bodyPr>
          <a:lstStyle/>
          <a:p>
            <a:pPr algn="r" rtl="1">
              <a:lnSpc>
                <a:spcPct val="100000"/>
              </a:lnSpc>
            </a:pPr>
            <a:r>
              <a:rPr lang="fa-I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افراد در معرض خطر فشار خون بالا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65725" y="2594421"/>
            <a:ext cx="6660550" cy="2928074"/>
          </a:xfrm>
        </p:spPr>
        <p:txBody>
          <a:bodyPr>
            <a:noAutofit/>
          </a:bodyPr>
          <a:lstStyle/>
          <a:p>
            <a:pPr algn="just" rtl="1">
              <a:buClr>
                <a:schemeClr val="accent2"/>
              </a:buClr>
              <a:buSzPct val="109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سابقه خانوادگی فشارخون بالا</a:t>
            </a:r>
          </a:p>
          <a:p>
            <a:pPr algn="just" rtl="1">
              <a:buClr>
                <a:schemeClr val="accent2"/>
              </a:buClr>
              <a:buSzPct val="109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سابقه بیماری کلیوی</a:t>
            </a:r>
          </a:p>
          <a:p>
            <a:pPr algn="just" rtl="1">
              <a:buClr>
                <a:schemeClr val="accent2"/>
              </a:buClr>
              <a:buSzPct val="109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کم تحرک و چاق</a:t>
            </a:r>
          </a:p>
          <a:p>
            <a:pPr algn="just" rtl="1">
              <a:buClr>
                <a:schemeClr val="accent2"/>
              </a:buClr>
              <a:buSzPct val="109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بیماران دیابتی</a:t>
            </a:r>
          </a:p>
          <a:p>
            <a:pPr algn="just" rtl="1">
              <a:buClr>
                <a:schemeClr val="accent2"/>
              </a:buClr>
              <a:buSzPct val="109000"/>
            </a:pPr>
            <a:r>
              <a:rPr lang="fa-IR" sz="3200" b="1" dirty="0">
                <a:solidFill>
                  <a:srgbClr val="7030A0"/>
                </a:solidFill>
                <a:cs typeface="B Yekan" panose="00000400000000000000" pitchFamily="2" charset="-78"/>
              </a:rPr>
              <a:t>افراد سیگاری</a:t>
            </a:r>
          </a:p>
        </p:txBody>
      </p:sp>
    </p:spTree>
    <p:extLst>
      <p:ext uri="{BB962C8B-B14F-4D97-AF65-F5344CB8AC3E}">
        <p14:creationId xmlns:p14="http://schemas.microsoft.com/office/powerpoint/2010/main" val="39139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279</Words>
  <Application>Microsoft Office PowerPoint</Application>
  <PresentationFormat>Widescreen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 Yekan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علایم بیماری فشار خون بالا چیست؟</vt:lpstr>
      <vt:lpstr>دلایل فشار خون بالا چیست؟</vt:lpstr>
      <vt:lpstr>PowerPoint Presentation</vt:lpstr>
      <vt:lpstr>عوارض فشار خون بالا</vt:lpstr>
      <vt:lpstr>تشخیص</vt:lpstr>
      <vt:lpstr>افراد در معرض خطر فشار خون بالا</vt:lpstr>
      <vt:lpstr>علل عدم پاسخ به درمان</vt:lpstr>
      <vt:lpstr>PowerPoint Presentation</vt:lpstr>
      <vt:lpstr>کنترل فشار خون بالا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مصطفی رضایی قلعه</dc:creator>
  <cp:lastModifiedBy>مصطفی رضایی قلعه</cp:lastModifiedBy>
  <cp:revision>20</cp:revision>
  <dcterms:created xsi:type="dcterms:W3CDTF">2014-11-01T09:44:03Z</dcterms:created>
  <dcterms:modified xsi:type="dcterms:W3CDTF">2014-12-10T07:30:48Z</dcterms:modified>
</cp:coreProperties>
</file>