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8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4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2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8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1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7AC2-23E6-4778-B791-31375C5144B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249B-07F0-4335-B547-4377575A3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1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" y="0"/>
            <a:ext cx="12165782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14337" y="721895"/>
            <a:ext cx="7288664" cy="84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Yekan" panose="00000400000000000000" pitchFamily="2" charset="-78"/>
              </a:rPr>
              <a:t>عملکرد کلیه ها چیست ؟</a:t>
            </a:r>
            <a:endParaRPr lang="fa-I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0652" y="1864900"/>
            <a:ext cx="8692349" cy="3982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سم </a:t>
            </a:r>
            <a:r>
              <a:rPr lang="fa-IR" sz="3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زدایی </a:t>
            </a: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خون</a:t>
            </a:r>
          </a:p>
          <a:p>
            <a:pPr marL="457200" indent="-4572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تنظیم </a:t>
            </a:r>
            <a:r>
              <a:rPr lang="fa-IR" sz="3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فشار </a:t>
            </a: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خون</a:t>
            </a:r>
          </a:p>
          <a:p>
            <a:pPr marL="457200" indent="-4572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اصلاح </a:t>
            </a:r>
            <a:r>
              <a:rPr lang="fa-IR" sz="3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آب و الکترولیت های </a:t>
            </a: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بدن</a:t>
            </a:r>
          </a:p>
          <a:p>
            <a:pPr marL="457200" indent="-4572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تحریک </a:t>
            </a:r>
            <a:r>
              <a:rPr lang="fa-IR" sz="3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تولید گلبول های </a:t>
            </a: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قرمز</a:t>
            </a:r>
          </a:p>
          <a:p>
            <a:pPr marL="457200" indent="-45720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تنظیم </a:t>
            </a:r>
            <a:r>
              <a:rPr lang="fa-IR" sz="3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Yekan" panose="00000400000000000000" pitchFamily="2" charset="-78"/>
              </a:rPr>
              <a:t>املاح بدن نظیر کلسیم و فسفر</a:t>
            </a:r>
            <a:endParaRPr lang="fa-IR" sz="3200" dirty="0">
              <a:solidFill>
                <a:schemeClr val="accent5">
                  <a:lumMod val="50000"/>
                </a:schemeClr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35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" y="0"/>
            <a:ext cx="12165782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22295" y="1227222"/>
            <a:ext cx="5780706" cy="84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تعریف نارسایی مزمن کلیه :</a:t>
            </a:r>
            <a:endParaRPr lang="fa-I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8411" y="2568742"/>
            <a:ext cx="4974590" cy="1720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chemeClr val="accent5">
                    <a:lumMod val="50000"/>
                  </a:schemeClr>
                </a:solidFill>
                <a:cs typeface="B Yekan" panose="00000400000000000000" pitchFamily="2" charset="-78"/>
              </a:rPr>
              <a:t>اختلال ساختمانی و عملکردی کلیه ها برای بیشتر از سه ماه</a:t>
            </a:r>
            <a:endParaRPr lang="fa-IR" sz="3200" b="1" dirty="0">
              <a:solidFill>
                <a:schemeClr val="accent5">
                  <a:lumMod val="50000"/>
                </a:schemeClr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34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" y="0"/>
            <a:ext cx="12165782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22295" y="442159"/>
            <a:ext cx="5780706" cy="84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علل نارسایی مزمن کلیه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 </a:t>
            </a:r>
            <a:r>
              <a:rPr lang="fa-I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83832" y="1726530"/>
            <a:ext cx="6719169" cy="4193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دیابت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فشار خون بالا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بیماری کیستیک کلیوی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انسداد ادراری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بیماری های مادرزاذی و ارثی کلیه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بیماری های سیستم ایمنی و عفونی کلیه</a:t>
            </a:r>
          </a:p>
        </p:txBody>
      </p:sp>
    </p:spTree>
    <p:extLst>
      <p:ext uri="{BB962C8B-B14F-4D97-AF65-F5344CB8AC3E}">
        <p14:creationId xmlns:p14="http://schemas.microsoft.com/office/powerpoint/2010/main" val="22480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" y="0"/>
            <a:ext cx="12165782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22295" y="442159"/>
            <a:ext cx="5780706" cy="84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علائم نارسایی مزمن کلیه :</a:t>
            </a:r>
            <a:endParaRPr lang="fa-I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61938" y="1726530"/>
            <a:ext cx="7441064" cy="4193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خستگی و ضعف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بی اشتهایی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تهوع و استفراغ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کاهش میزان ادرار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اختلال در خواب، تمرکزو هوشیاری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نارسایی قلبی و ورم خصوصا در اندام تحتانی</a:t>
            </a:r>
          </a:p>
        </p:txBody>
      </p:sp>
    </p:spTree>
    <p:extLst>
      <p:ext uri="{BB962C8B-B14F-4D97-AF65-F5344CB8AC3E}">
        <p14:creationId xmlns:p14="http://schemas.microsoft.com/office/powerpoint/2010/main" val="1235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" y="0"/>
            <a:ext cx="12165782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01189" y="622633"/>
            <a:ext cx="6201812" cy="84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عوارض نارسایی مزمن کلیه :</a:t>
            </a:r>
            <a:endParaRPr lang="fa-I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61147" y="1726531"/>
            <a:ext cx="7741855" cy="3519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افزایش حجم خون و تنگی نفس 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کم خونی و استعداد به خونریزی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فشار خون بالا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اختلالات سیستم عصبی محیطی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اختلالات املاح بدن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نارسایی کلیوی مرحله نهایی</a:t>
            </a:r>
          </a:p>
        </p:txBody>
      </p:sp>
    </p:spTree>
    <p:extLst>
      <p:ext uri="{BB962C8B-B14F-4D97-AF65-F5344CB8AC3E}">
        <p14:creationId xmlns:p14="http://schemas.microsoft.com/office/powerpoint/2010/main" val="41420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" y="0"/>
            <a:ext cx="12165782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01189" y="1212180"/>
            <a:ext cx="6201812" cy="84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anose="00000400000000000000" pitchFamily="2" charset="-78"/>
              </a:rPr>
              <a:t>درمان نارسایی مزمن کلیه :</a:t>
            </a:r>
            <a:endParaRPr lang="fa-I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4717" y="2520615"/>
            <a:ext cx="8668286" cy="2484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رژیم غذایی کم پروتئین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محدودیت مصرف مایعات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محدودیت مصرف نمک و غذاهای حاوی فسفر و پتاسیم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002060"/>
                </a:solidFill>
                <a:cs typeface="B Yekan" panose="00000400000000000000" pitchFamily="2" charset="-78"/>
              </a:rPr>
              <a:t>اصلاح کم خونی و کمبود کلسیم</a:t>
            </a:r>
          </a:p>
        </p:txBody>
      </p:sp>
    </p:spTree>
    <p:extLst>
      <p:ext uri="{BB962C8B-B14F-4D97-AF65-F5344CB8AC3E}">
        <p14:creationId xmlns:p14="http://schemas.microsoft.com/office/powerpoint/2010/main" val="5427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 Yekan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مصطفی رضایی قلعه</dc:creator>
  <cp:lastModifiedBy>مصطفی رضایی قلعه</cp:lastModifiedBy>
  <cp:revision>6</cp:revision>
  <dcterms:created xsi:type="dcterms:W3CDTF">2014-11-17T11:58:07Z</dcterms:created>
  <dcterms:modified xsi:type="dcterms:W3CDTF">2014-12-08T09:00:44Z</dcterms:modified>
</cp:coreProperties>
</file>